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1" r:id="rId1"/>
    <p:sldMasterId id="2147484346" r:id="rId2"/>
  </p:sldMasterIdLst>
  <p:notesMasterIdLst>
    <p:notesMasterId r:id="rId35"/>
  </p:notesMasterIdLst>
  <p:handoutMasterIdLst>
    <p:handoutMasterId r:id="rId36"/>
  </p:handoutMasterIdLst>
  <p:sldIdLst>
    <p:sldId id="262" r:id="rId3"/>
    <p:sldId id="256" r:id="rId4"/>
    <p:sldId id="2147470912" r:id="rId5"/>
    <p:sldId id="2147470913" r:id="rId6"/>
    <p:sldId id="2147470901" r:id="rId7"/>
    <p:sldId id="2147470905" r:id="rId8"/>
    <p:sldId id="2147470906" r:id="rId9"/>
    <p:sldId id="2147470908" r:id="rId10"/>
    <p:sldId id="2147470909" r:id="rId11"/>
    <p:sldId id="2147470903" r:id="rId12"/>
    <p:sldId id="2147470911" r:id="rId13"/>
    <p:sldId id="2147470910" r:id="rId14"/>
    <p:sldId id="2147470902" r:id="rId15"/>
    <p:sldId id="2147470904" r:id="rId16"/>
    <p:sldId id="263" r:id="rId17"/>
    <p:sldId id="316" r:id="rId18"/>
    <p:sldId id="1858" r:id="rId19"/>
    <p:sldId id="2147470907" r:id="rId20"/>
    <p:sldId id="2147470914" r:id="rId21"/>
    <p:sldId id="319" r:id="rId22"/>
    <p:sldId id="2147470890" r:id="rId23"/>
    <p:sldId id="2147470896" r:id="rId24"/>
    <p:sldId id="2147470891" r:id="rId25"/>
    <p:sldId id="2147470892" r:id="rId26"/>
    <p:sldId id="2147470894" r:id="rId27"/>
    <p:sldId id="2147470897" r:id="rId28"/>
    <p:sldId id="2147470898" r:id="rId29"/>
    <p:sldId id="2147470893" r:id="rId30"/>
    <p:sldId id="2147470915" r:id="rId31"/>
    <p:sldId id="2147470899" r:id="rId32"/>
    <p:sldId id="2147470917" r:id="rId33"/>
    <p:sldId id="214747091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384" userDrawn="1">
          <p15:clr>
            <a:srgbClr val="A4A3A4"/>
          </p15:clr>
        </p15:guide>
        <p15:guide id="4" pos="7296"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2"/>
    <a:srgbClr val="EDEDF1"/>
    <a:srgbClr val="797EF9"/>
    <a:srgbClr val="1F6FEB"/>
    <a:srgbClr val="010406"/>
    <a:srgbClr val="010409"/>
    <a:srgbClr val="121212"/>
    <a:srgbClr val="0D1117"/>
    <a:srgbClr val="57CCC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444" autoAdjust="0"/>
  </p:normalViewPr>
  <p:slideViewPr>
    <p:cSldViewPr snapToGrid="0">
      <p:cViewPr varScale="1">
        <p:scale>
          <a:sx n="61" d="100"/>
          <a:sy n="61" d="100"/>
        </p:scale>
        <p:origin x="1493" y="274"/>
      </p:cViewPr>
      <p:guideLst>
        <p:guide pos="3840"/>
        <p:guide pos="384"/>
        <p:guide pos="7296"/>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93"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DC4D04-2EB0-464C-48A8-74A47FA2CC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16CE578-25CA-945D-83AB-513A58AEEF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27CE3-39BB-4C0D-B8F4-5438A8A5D8E8}" type="datetimeFigureOut">
              <a:rPr lang="en-US" smtClean="0"/>
              <a:t>9/5/2025</a:t>
            </a:fld>
            <a:endParaRPr lang="en-US"/>
          </a:p>
        </p:txBody>
      </p:sp>
      <p:sp>
        <p:nvSpPr>
          <p:cNvPr id="4" name="Footer Placeholder 3">
            <a:extLst>
              <a:ext uri="{FF2B5EF4-FFF2-40B4-BE49-F238E27FC236}">
                <a16:creationId xmlns:a16="http://schemas.microsoft.com/office/drawing/2014/main" id="{3055FFDA-9CFF-80A0-BAE4-1EA31D3AB2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798C20C-F6EE-26C5-C654-374611AAE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C6CD17-6046-4ECD-9994-DB83870001FC}" type="slidenum">
              <a:rPr lang="en-US" smtClean="0"/>
              <a:t>‹nº›</a:t>
            </a:fld>
            <a:endParaRPr lang="en-US"/>
          </a:p>
        </p:txBody>
      </p:sp>
    </p:spTree>
    <p:extLst>
      <p:ext uri="{BB962C8B-B14F-4D97-AF65-F5344CB8AC3E}">
        <p14:creationId xmlns:p14="http://schemas.microsoft.com/office/powerpoint/2010/main" val="4050686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0D9F-7979-9F46-8A30-921760FC9F4C}" type="datetimeFigureOut">
              <a:rPr lang="en-US" smtClean="0"/>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C1656-E6D2-D941-BA7D-9511EB89057A}" type="slidenum">
              <a:rPr lang="en-US" smtClean="0"/>
              <a:t>‹nº›</a:t>
            </a:fld>
            <a:endParaRPr lang="en-US"/>
          </a:p>
        </p:txBody>
      </p:sp>
    </p:spTree>
    <p:extLst>
      <p:ext uri="{BB962C8B-B14F-4D97-AF65-F5344CB8AC3E}">
        <p14:creationId xmlns:p14="http://schemas.microsoft.com/office/powerpoint/2010/main" val="423847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0EB5-0E19-DC2C-92B1-CF1188CEF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535D4-5AE0-D22F-F057-A5FA24F6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DEDE6-826C-96A8-BE4E-3E73D8452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1C358-641C-842E-F043-8C1B35F8EC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500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tons of rich features that have been developed over the years including integrated terminal support version control local history when you're modifying files and of course it is one of the most accessible code editors in the world.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0702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I mentioned Visual Studio code has completely transformed into an open source AI first code editor. Not only is Visual Studio code itself open source but so are the GitHub copilot chat integrations inside of VS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95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of AI we often think of code completions when we're typing code but really agent mode has transformed how developers are building applications today at a rapid pace.
You can provide a context give it powerful tools to run commands in the terminal or speak directly to GitHub and it can understand your entire code base to complete tasks and implement rich functionality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6163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GitHub copilot you get access to several models directly out-of-the-box or you can even bring your own API key to configure your own custom models that you want to use including ones that are running on your device with </a:t>
            </a:r>
            <a:r>
              <a:rPr lang="en-US" dirty="0" err="1"/>
              <a:t>ollama</a:t>
            </a:r>
            <a:r>
              <a:rPr lang="en-US" dirty="0"/>
              <a:t> for example</a:t>
            </a:r>
          </a:p>
          <a:p>
            <a:endParaRPr lang="en-US" dirty="0"/>
          </a:p>
          <a:p>
            <a:r>
              <a:rPr lang="en-US" dirty="0"/>
              <a:t>I mentioned that you can provide context, so you can reference files code bases you can even specifically reference HTML in the Dom for example </a:t>
            </a:r>
          </a:p>
          <a:p>
            <a:endParaRPr lang="en-US" dirty="0"/>
          </a:p>
          <a:p>
            <a:r>
              <a:rPr lang="en-US" dirty="0"/>
              <a:t>and then everything is highly customizable from exactly how you want the code to be generated and with your styles or to how you want a commit message to be generated with emojis for example everything is customizable directly to your liking for you and your team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3895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code completions when you're typing code are an essential part to Visual Studio code being an AI code editor.</a:t>
            </a:r>
          </a:p>
          <a:p>
            <a:endParaRPr lang="en-US" dirty="0"/>
          </a:p>
          <a:p>
            <a:r>
              <a:rPr lang="en-US" dirty="0" err="1"/>
              <a:t>vscode</a:t>
            </a:r>
            <a:r>
              <a:rPr lang="en-US" dirty="0"/>
              <a:t> goes a step further enabling predictions across code files based on the edits that you've already made. Change the name of a property it'll suggest automatically all of the other changes that need to be made in that file and you can tab </a:t>
            </a:r>
            <a:r>
              <a:rPr lang="en-US" dirty="0" err="1"/>
              <a:t>tab</a:t>
            </a:r>
            <a:r>
              <a:rPr lang="en-US" dirty="0"/>
              <a:t> </a:t>
            </a:r>
            <a:r>
              <a:rPr lang="en-US" dirty="0" err="1"/>
              <a:t>tab</a:t>
            </a:r>
            <a:r>
              <a:rPr lang="en-US" dirty="0"/>
              <a:t> to completion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2435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dirty="0"/>
              <a:t>So really </a:t>
            </a:r>
            <a:r>
              <a:rPr lang="en-US" dirty="0" err="1"/>
              <a:t>github</a:t>
            </a:r>
            <a:r>
              <a:rPr lang="en-US" dirty="0"/>
              <a:t> copilot together with VS code are your pair programmers they're enabling you to create and bring your ideas to life faster than ever
Now while today we're going to be talking about the Visual Studio Code integration you know the GitHub copilot kind of works anywhere that you develop or your team develops including on github.com Visual Studio, </a:t>
            </a:r>
            <a:r>
              <a:rPr lang="en-US" dirty="0" err="1"/>
              <a:t>xcode</a:t>
            </a:r>
            <a:r>
              <a:rPr lang="en-US" dirty="0"/>
              <a:t>, </a:t>
            </a:r>
            <a:r>
              <a:rPr lang="en-US" dirty="0" err="1"/>
              <a:t>jetbrains</a:t>
            </a:r>
            <a:r>
              <a:rPr lang="en-US" dirty="0"/>
              <a:t> ides, </a:t>
            </a:r>
            <a:r>
              <a:rPr lang="en-US" dirty="0" err="1"/>
              <a:t>neovim</a:t>
            </a:r>
            <a:r>
              <a:rPr lang="en-US" dirty="0"/>
              <a:t>, and even on Azure. and the single subscription works with them 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9070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b="0" i="0" u="none" strike="noStrike" dirty="0">
                <a:solidFill>
                  <a:srgbClr val="000000"/>
                </a:solidFill>
                <a:effectLst/>
                <a:latin typeface="Mona Sans"/>
              </a:rPr>
              <a:t>For me, I spend most my day working not by myself, but with GitHub Copilot. I bounce off ideas, ask questions, and work on code together. </a:t>
            </a:r>
            <a:endParaRPr lang="en-US" sz="1800" dirty="0"/>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In fact, I </a:t>
            </a:r>
            <a:r>
              <a:rPr lang="en-US" sz="1800" b="1" i="1" kern="100" dirty="0">
                <a:effectLst/>
                <a:latin typeface="Aptos" panose="020B0004020202020204" pitchFamily="34" charset="0"/>
                <a:ea typeface="Aptos" panose="020B0004020202020204" pitchFamily="34" charset="0"/>
                <a:cs typeface="Arial" panose="020B0604020202020204" pitchFamily="34" charset="0"/>
              </a:rPr>
              <a:t>ideate</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design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build, deploy </a:t>
            </a:r>
            <a:r>
              <a:rPr lang="en-US" sz="1800" kern="100" dirty="0">
                <a:effectLst/>
                <a:latin typeface="Aptos" panose="020B0004020202020204" pitchFamily="34" charset="0"/>
                <a:ea typeface="Aptos" panose="020B0004020202020204" pitchFamily="34" charset="0"/>
                <a:cs typeface="Arial" panose="020B0604020202020204" pitchFamily="34" charset="0"/>
              </a:rPr>
              <a:t>and </a:t>
            </a:r>
            <a:r>
              <a:rPr lang="en-US" sz="1800" b="1" i="1" kern="100" dirty="0">
                <a:effectLst/>
                <a:latin typeface="Aptos" panose="020B0004020202020204" pitchFamily="34" charset="0"/>
                <a:ea typeface="Aptos" panose="020B0004020202020204" pitchFamily="34" charset="0"/>
                <a:cs typeface="Arial" panose="020B0604020202020204" pitchFamily="34" charset="0"/>
              </a:rPr>
              <a:t>maintain </a:t>
            </a:r>
            <a:r>
              <a:rPr lang="en-US" sz="1800" b="0" i="0" kern="100" dirty="0">
                <a:effectLst/>
                <a:latin typeface="Aptos" panose="020B0004020202020204" pitchFamily="34" charset="0"/>
                <a:ea typeface="Aptos" panose="020B0004020202020204" pitchFamily="34" charset="0"/>
                <a:cs typeface="Arial" panose="020B0604020202020204" pitchFamily="34" charset="0"/>
              </a:rPr>
              <a:t>everything with GitHub Copilot. It really is my command center regardless of what I am doing and VS code is the glue that bring it all together.</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251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1C351-5795-E88F-538D-9BBEA501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54E35-AFC7-C09F-BB27-1DF4EF7A7299}"/>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9CA932E-C3AA-2B6E-5333-263BA64461BA}"/>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Now I just want to write code, but actually mode developers spend a fraction of their time coding, in fact it is about 14%</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To me this is all about reducing TOIL. Every ones hates something in this circle, that is taking away from actually coding.</a:t>
            </a:r>
          </a:p>
        </p:txBody>
      </p:sp>
    </p:spTree>
    <p:extLst>
      <p:ext uri="{BB962C8B-B14F-4D97-AF65-F5344CB8AC3E}">
        <p14:creationId xmlns:p14="http://schemas.microsoft.com/office/powerpoint/2010/main" val="80867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0E914-48C6-4FEB-4BBD-86127EC6C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CB3BD-16C8-D66C-99B8-3D51DF98CA13}"/>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D4B1009-1CA1-8A04-4B38-847870C9C26F}"/>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But GitHub Copilot can help with that. </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So hopefully you grow the part of the chart that YOU love. For me I love coding and designing, and now I get to do more that that then ever.</a:t>
            </a:r>
          </a:p>
        </p:txBody>
      </p:sp>
    </p:spTree>
    <p:extLst>
      <p:ext uri="{BB962C8B-B14F-4D97-AF65-F5344CB8AC3E}">
        <p14:creationId xmlns:p14="http://schemas.microsoft.com/office/powerpoint/2010/main" val="93329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that out of the way let's just get into it and take a look at all this in action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833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E6C00-6B3D-0B50-AD4F-F05A0DB05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8B748-8F42-17A6-AAA0-0E865E106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2C45-E9AF-ADE6-D127-3C36A881BFBE}"/>
              </a:ext>
            </a:extLst>
          </p:cNvPr>
          <p:cNvSpPr>
            <a:spLocks noGrp="1"/>
          </p:cNvSpPr>
          <p:nvPr>
            <p:ph type="body" idx="1"/>
          </p:nvPr>
        </p:nvSpPr>
        <p:spPr/>
        <p:txBody>
          <a:bodyPr/>
          <a:lstStyle/>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so let's recap and take a look at Even more AI features in VS code</a:t>
            </a:r>
          </a:p>
          <a:p>
            <a:pPr marL="0" marR="0" lvl="0" indent="0">
              <a:lnSpc>
                <a:spcPct val="115000"/>
              </a:lnSpc>
              <a:spcAft>
                <a:spcPts val="800"/>
              </a:spcAft>
              <a:buFont typeface="Symbol" panose="05050102010706020507" pitchFamily="18" charset="2"/>
              <a:buNone/>
            </a:pPr>
            <a:endParaRPr lang="en-US" sz="1800" b="1" i="1"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Agent mode</a:t>
            </a:r>
            <a:r>
              <a:rPr lang="en-US" sz="1800" kern="100" dirty="0">
                <a:effectLst/>
                <a:latin typeface="Aptos" panose="020B0004020202020204" pitchFamily="34" charset="0"/>
                <a:ea typeface="Aptos" panose="020B0004020202020204" pitchFamily="34" charset="0"/>
                <a:cs typeface="Arial" panose="020B0604020202020204" pitchFamily="34" charset="0"/>
              </a:rPr>
              <a:t> has been available in </a:t>
            </a:r>
            <a:r>
              <a:rPr lang="en-US" sz="1800" b="1" i="1" kern="100" dirty="0">
                <a:effectLst/>
                <a:latin typeface="Aptos" panose="020B0004020202020204" pitchFamily="34" charset="0"/>
                <a:ea typeface="Aptos" panose="020B0004020202020204" pitchFamily="34" charset="0"/>
                <a:cs typeface="Arial" panose="020B0604020202020204" pitchFamily="34" charset="0"/>
              </a:rPr>
              <a:t>VS Code for a </a:t>
            </a:r>
            <a:r>
              <a:rPr lang="en-US" sz="1800" b="1" i="1" kern="100" dirty="0" err="1">
                <a:effectLst/>
                <a:latin typeface="Aptos" panose="020B0004020202020204" pitchFamily="34" charset="0"/>
                <a:ea typeface="Aptos" panose="020B0004020202020204" pitchFamily="34" charset="0"/>
                <a:cs typeface="Arial" panose="020B0604020202020204" pitchFamily="34" charset="0"/>
              </a:rPr>
              <a:t>a</a:t>
            </a:r>
            <a:r>
              <a:rPr lang="en-US" sz="1800" b="1" i="1" kern="100" dirty="0">
                <a:effectLst/>
                <a:latin typeface="Aptos" panose="020B0004020202020204" pitchFamily="34" charset="0"/>
                <a:ea typeface="Aptos" panose="020B0004020202020204" pitchFamily="34" charset="0"/>
                <a:cs typeface="Arial" panose="020B0604020202020204" pitchFamily="34" charset="0"/>
              </a:rPr>
              <a:t> while</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15000"/>
              </a:lnSpc>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agent mode</a:t>
            </a:r>
            <a:r>
              <a:rPr lang="en-US" sz="1800" dirty="0">
                <a:effectLst/>
                <a:latin typeface="Aptos" panose="020B0004020202020204" pitchFamily="34" charset="0"/>
                <a:ea typeface="Aptos" panose="020B0004020202020204" pitchFamily="34" charset="0"/>
                <a:cs typeface="Arial" panose="020B0604020202020204" pitchFamily="34" charset="0"/>
              </a:rPr>
              <a:t> is also available in out  </a:t>
            </a:r>
            <a:r>
              <a:rPr lang="en-US" sz="1800" b="1" i="1" dirty="0">
                <a:effectLst/>
                <a:latin typeface="Aptos" panose="020B0004020202020204" pitchFamily="34" charset="0"/>
                <a:ea typeface="Aptos" panose="020B0004020202020204" pitchFamily="34" charset="0"/>
                <a:cs typeface="Arial" panose="020B0604020202020204" pitchFamily="34" charset="0"/>
              </a:rPr>
              <a:t>for JetBrains IDEs</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dirty="0">
                <a:effectLst/>
                <a:latin typeface="Aptos" panose="020B0004020202020204" pitchFamily="34" charset="0"/>
                <a:ea typeface="Aptos" panose="020B0004020202020204" pitchFamily="34" charset="0"/>
                <a:cs typeface="Arial" panose="020B0604020202020204" pitchFamily="34" charset="0"/>
              </a:rPr>
              <a:t>Eclipse</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Visual Studio, </a:t>
            </a: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Xcode</a:t>
            </a:r>
            <a:r>
              <a:rPr lang="en-US" sz="1800" dirty="0">
                <a:effectLst/>
                <a:latin typeface="Aptos" panose="020B0004020202020204" pitchFamily="34" charset="0"/>
                <a:ea typeface="Aptos" panose="020B0004020202020204" pitchFamily="34" charset="0"/>
                <a:cs typeface="Arial" panose="020B0604020202020204" pitchFamily="34" charset="0"/>
              </a:rPr>
              <a:t>. </a:t>
            </a:r>
          </a:p>
          <a:p>
            <a:pPr marL="342900" marR="0" lvl="0" indent="-342900">
              <a:lnSpc>
                <a:spcPct val="115000"/>
              </a:lnSpc>
              <a:spcAft>
                <a:spcPts val="800"/>
              </a:spcAft>
              <a:buFont typeface="Symbol" panose="05050102010706020507" pitchFamily="18" charset="2"/>
              <a:buChar char=""/>
            </a:pPr>
            <a:endParaRPr lang="en-US" sz="1800" dirty="0">
              <a:effectLst/>
              <a:latin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dirty="0"/>
              <a:t>it truly transforms how you work by being able to work across your entire code base and it puts you in control with advanced customizations and access to several models. This pairs nicely with the main ask mode which enables you to just have conversations and get in-depth insight into your project with even more models that are made for deep thinking </a:t>
            </a:r>
          </a:p>
        </p:txBody>
      </p:sp>
      <p:sp>
        <p:nvSpPr>
          <p:cNvPr id="4" name="Slide Number Placeholder 3">
            <a:extLst>
              <a:ext uri="{FF2B5EF4-FFF2-40B4-BE49-F238E27FC236}">
                <a16:creationId xmlns:a16="http://schemas.microsoft.com/office/drawing/2014/main" id="{5C5A1F90-2DAE-ACDB-3564-4795F907A4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93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mentioning models, and there there are tons of models available not only in agent mode but also in ask mode as well these models are available across VS code but also on github.com things for example like GPT 5 mini have unlimited requests and newer models like GTP 5, Gemini 2.5 pro and Claude sonnet 4 are available directly inside of VS code really leveling up how you work with agent mode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01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 powerful feature in addition to having built-in models is the ability to bring your own key so if you're using services like Google, open AI, Azure, open router, or anthropic you can just add your keys directly and select different models that are available based on your subscription to those specific services.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095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E6A7-DA9F-779F-3173-9A82C0C46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0501C-54A8-42E9-882C-89FF99AC6C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5562B-326F-F8E4-E7AC-9DEE50B53B4C}"/>
              </a:ext>
            </a:extLst>
          </p:cNvPr>
          <p:cNvSpPr>
            <a:spLocks noGrp="1"/>
          </p:cNvSpPr>
          <p:nvPr>
            <p:ph type="body" idx="1"/>
          </p:nvPr>
        </p:nvSpPr>
        <p:spPr/>
        <p:txBody>
          <a:bodyPr/>
          <a:lstStyle/>
          <a:p>
            <a:r>
              <a:rPr lang="en-US" dirty="0"/>
              <a:t>we talk a little bit about customization not only are you able to create reusable repeatable AI flows with prompt files but you can completely transform how the coding agents are working on your code base with custom instructions. These custom instructions give them insight not only into your project structure but also your best practices of how you like code created and structured in your project. and there's new things like custom modes that enable you to create custom chat and agent integrations such as planning mode or debugging mode that help guide the agent to how you want to interact with it.</a:t>
            </a:r>
          </a:p>
          <a:p>
            <a:endParaRPr lang="en-US" dirty="0"/>
          </a:p>
          <a:p>
            <a:r>
              <a:rPr lang="en-US" dirty="0"/>
              <a:t>To get you started with these customizations, check out the Awesome Copilot repo, https://aka.ms/awesome-github-copilot, which has over 200 community contributed customizations to cover all sorts of scenarios – and contribute your own!</a:t>
            </a:r>
          </a:p>
        </p:txBody>
      </p:sp>
      <p:sp>
        <p:nvSpPr>
          <p:cNvPr id="4" name="Slide Number Placeholder 3">
            <a:extLst>
              <a:ext uri="{FF2B5EF4-FFF2-40B4-BE49-F238E27FC236}">
                <a16:creationId xmlns:a16="http://schemas.microsoft.com/office/drawing/2014/main" id="{89730B4F-FC8C-110E-4619-121A39CE06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7393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Extensibility is a huge part of working with agents and model context protocol is the standardization way of enabling AI applications to provide additional context and tools available to the alms. visual studio code has the entire MCP specification integrated like we saw including </a:t>
            </a:r>
            <a:r>
              <a:rPr lang="en-US" dirty="0" err="1"/>
              <a:t>oauth</a:t>
            </a:r>
            <a:r>
              <a:rPr lang="en-US" dirty="0"/>
              <a:t> prompts sampling resources and of course tools that enable you to not only query but also create on your behalf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9369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the built in browser you can not only get a live view of your running application but you can also select elements that you want to work on and directly communicate with the chat and agent to give it additional context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748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really cool part here is that when you're working with the agent it's not just for code it can be for JSON files or markdown files or if you're doing data science and AI engineering work with </a:t>
            </a:r>
            <a:r>
              <a:rPr lang="en-US" dirty="0" err="1"/>
              <a:t>jupiter</a:t>
            </a:r>
            <a:r>
              <a:rPr lang="en-US" dirty="0"/>
              <a:t> notebooks it's available right there as well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20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020F6-A8D4-6A83-EB9E-4D4B75BD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534-63FE-DBD6-5674-68FD1C4C9C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2DEB562-649E-CF73-99E5-F75765676B55}"/>
              </a:ext>
            </a:extLst>
          </p:cNvPr>
          <p:cNvSpPr>
            <a:spLocks noGrp="1"/>
          </p:cNvSpPr>
          <p:nvPr>
            <p:ph type="body" idx="1"/>
          </p:nvPr>
        </p:nvSpPr>
        <p:spPr/>
        <p:txBody>
          <a:bodyPr/>
          <a:lstStyle/>
          <a:p>
            <a:r>
              <a:rPr lang="en-US" dirty="0"/>
              <a:t>and there are specialized agents that work inside of agent mode such as the Java and </a:t>
            </a:r>
            <a:r>
              <a:rPr lang="en-US" dirty="0" err="1"/>
              <a:t>.net</a:t>
            </a:r>
            <a:r>
              <a:rPr lang="en-US" dirty="0"/>
              <a:t> upgrade assistants that enable you to get your applications upgraded to the latest versions in no time at all </a:t>
            </a:r>
          </a:p>
        </p:txBody>
      </p:sp>
      <p:sp>
        <p:nvSpPr>
          <p:cNvPr id="4" name="Slide Number Placeholder 3">
            <a:extLst>
              <a:ext uri="{FF2B5EF4-FFF2-40B4-BE49-F238E27FC236}">
                <a16:creationId xmlns:a16="http://schemas.microsoft.com/office/drawing/2014/main" id="{54CDA6CF-64F5-3114-64CA-5E9968A80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172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E0AE-1328-4C05-22FC-869CF3B4A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A71C3-002A-DE1D-B8A8-49483B6B2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4D5F13-AABA-42EB-85A5-6A24D26D98C4}"/>
              </a:ext>
            </a:extLst>
          </p:cNvPr>
          <p:cNvSpPr>
            <a:spLocks noGrp="1"/>
          </p:cNvSpPr>
          <p:nvPr>
            <p:ph type="body" idx="1"/>
          </p:nvPr>
        </p:nvSpPr>
        <p:spPr/>
        <p:txBody>
          <a:bodyPr/>
          <a:lstStyle/>
          <a:p>
            <a:r>
              <a:rPr lang="en-US" dirty="0"/>
              <a:t>and finally I want to point out that it's not just about coding directly in the editor it is how we use agents everywhere to achieve even more with the GitHub coding agent that is available on github.com you can easily hand off tasks that come to mind either on github.com or directly inside of VS code that's a wonderful way of collaborating with AI agents in your workflow </a:t>
            </a:r>
          </a:p>
        </p:txBody>
      </p:sp>
      <p:sp>
        <p:nvSpPr>
          <p:cNvPr id="4" name="Slide Number Placeholder 3">
            <a:extLst>
              <a:ext uri="{FF2B5EF4-FFF2-40B4-BE49-F238E27FC236}">
                <a16:creationId xmlns:a16="http://schemas.microsoft.com/office/drawing/2014/main" id="{A668B682-437A-C84D-C548-36A8AF8591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743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98A8-709F-1691-CBF0-15FD72B2E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38D20-359B-8D0E-68F8-9DB6343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28F7E-7B63-D0BA-688D-B65D5C245A57}"/>
              </a:ext>
            </a:extLst>
          </p:cNvPr>
          <p:cNvSpPr>
            <a:spLocks noGrp="1"/>
          </p:cNvSpPr>
          <p:nvPr>
            <p:ph type="body" idx="1"/>
          </p:nvPr>
        </p:nvSpPr>
        <p:spPr/>
        <p:txBody>
          <a:bodyPr/>
          <a:lstStyle/>
          <a:p>
            <a:r>
              <a:rPr lang="en-US"/>
              <a:t>and that is a complete overview of not only in Visual Studio code but also how does become the open source AI code editor for developers around the world </a:t>
            </a:r>
            <a:endParaRPr lang="en-US" dirty="0"/>
          </a:p>
        </p:txBody>
      </p:sp>
      <p:sp>
        <p:nvSpPr>
          <p:cNvPr id="4" name="Slide Number Placeholder 3">
            <a:extLst>
              <a:ext uri="{FF2B5EF4-FFF2-40B4-BE49-F238E27FC236}">
                <a16:creationId xmlns:a16="http://schemas.microsoft.com/office/drawing/2014/main" id="{ED934C96-1302-22C7-42B8-6E851D7CF2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460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start with giving a brief introduction to VS code if you are brand new to VS code
And after that we're going to take a look at some of the new API editor features that are really turning Visual Studio code into an agentic code editor
We're going to take a look at a bunch of these things in action and then give you an overview of all these new features that you can take advantage of today
Then finally we'll have a little bit of time for Q&amp;A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371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85ECB-2FF3-2DEF-BD37-D0E4F7FA2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592D8-F7E2-86F8-49B6-5D8F828B5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75F56-C41D-3B98-E3F1-40F733451A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211A7-8ECF-688A-55F0-7A223C8F42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6458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1FD8-F8BA-3599-C95E-C58AC2604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32F4F-03FB-6E3D-33ED-8C9A5DA4D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B00A6-1D00-74F6-0947-8FA01A2DB22D}"/>
              </a:ext>
            </a:extLst>
          </p:cNvPr>
          <p:cNvSpPr>
            <a:spLocks noGrp="1"/>
          </p:cNvSpPr>
          <p:nvPr>
            <p:ph type="body" idx="1"/>
          </p:nvPr>
        </p:nvSpPr>
        <p:spPr/>
        <p:txBody>
          <a:bodyPr/>
          <a:lstStyle/>
          <a:p>
            <a:r>
              <a:rPr lang="en-US" dirty="0"/>
              <a:t>Answers to these questions will go directly to Microsoft.  No personal information is included. </a:t>
            </a:r>
          </a:p>
          <a:p>
            <a:r>
              <a:rPr lang="en-US" dirty="0"/>
              <a:t>This is a short survey, it will take less than 5 minutes to complete. </a:t>
            </a:r>
          </a:p>
        </p:txBody>
      </p:sp>
      <p:sp>
        <p:nvSpPr>
          <p:cNvPr id="4" name="Slide Number Placeholder 3">
            <a:extLst>
              <a:ext uri="{FF2B5EF4-FFF2-40B4-BE49-F238E27FC236}">
                <a16:creationId xmlns:a16="http://schemas.microsoft.com/office/drawing/2014/main" id="{40DD5208-329E-87F7-3186-F1CBB3C774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20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to note is the rapid growth that Visual Studio and Visual Studio code have had with now over 50 million active developers
And on top of that there are now over 150 million developers using GitHub and over 20 million developers using GitHub copilot.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4084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today's Visual Studio Code is completely different than when it first started over 10 years ago as a fully open source code editor
</a:t>
            </a:r>
          </a:p>
          <a:p>
            <a:r>
              <a:rPr lang="en-US" dirty="0"/>
              <a:t>There's a vast ecosystem of extensions and builders creating new things every day for it and over the past several years Visual Studio Code has been transformed with agentic development leveraging GitHub copilot.</a:t>
            </a:r>
          </a:p>
          <a:p>
            <a:r>
              <a:rPr lang="en-US" dirty="0"/>
              <a:t>
It is an open source AI editor and has open source AI integrations built in it means that developers can build on top of that as well for their own AI integrations.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34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beginning Visual Studio code is an ecosystem of amazing extensions that are built on top of the core open source </a:t>
            </a:r>
            <a:r>
              <a:rPr lang="en-US" dirty="0" err="1"/>
              <a:t>vscode</a:t>
            </a:r>
            <a:r>
              <a:rPr lang="en-US" dirty="0"/>
              <a:t> project </a:t>
            </a:r>
          </a:p>
          <a:p>
            <a:r>
              <a:rPr lang="en-US" dirty="0"/>
              <a:t>
This means you can use the source control you want the programming languages the debuggers that you want databases that you want and anything in between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895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of these ecosystem and extensions it means that you can program and basically every single programming language out there and it's not just programming language it's other things like being able to modify and edit JSON or markdown for example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7399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is a fully customizable with tons of custom themes the ones that you can create yourself you can easily synchronize settings between your different development machines and you can even create profiles which are really powerful ways of saying I want to Python profile or a C# profile that enables you to enable or disable different extensions and customizations to your liking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383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code isn't just on your computer it's also in the cloud you can leverage VS code on </a:t>
            </a:r>
            <a:r>
              <a:rPr lang="en-US" dirty="0" err="1"/>
              <a:t>vscode</a:t>
            </a:r>
            <a:r>
              <a:rPr lang="en-US" dirty="0"/>
              <a:t> dot dev or any GitHub </a:t>
            </a:r>
            <a:r>
              <a:rPr lang="en-US" dirty="0" err="1"/>
              <a:t>codespace</a:t>
            </a:r>
            <a:r>
              <a:rPr lang="en-US" dirty="0"/>
              <a:t> with cloud powered development environments that you can use from any machine even an iPad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5016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6297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370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73113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18115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2979150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91870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45190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143433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421335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42216341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88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872107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FAUL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5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33854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0129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1158889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97554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2407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103349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3284917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1"/>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319668"/>
      </p:ext>
    </p:extLst>
  </p:cSld>
  <p:clrMap bg1="dk1" tx1="lt1" bg2="dk2" tx2="lt2" accent1="accent1" accent2="accent2" accent3="accent3" accent4="accent4" accent5="accent5" accent6="accent6" hlink="hlink" folHlink="folHlink"/>
  <p:sldLayoutIdLst>
    <p:sldLayoutId id="2147484172" r:id="rId1"/>
    <p:sldLayoutId id="2147484178" r:id="rId2"/>
    <p:sldLayoutId id="2147484197" r:id="rId3"/>
    <p:sldLayoutId id="2147484257" r:id="rId4"/>
    <p:sldLayoutId id="2147484258" r:id="rId5"/>
    <p:sldLayoutId id="2147484345" r:id="rId6"/>
    <p:sldLayoutId id="2147484191" r:id="rId7"/>
    <p:sldLayoutId id="2147484194" r:id="rId8"/>
    <p:sldLayoutId id="2147484173" r:id="rId9"/>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3"/>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4602"/>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svg"/><Relationship Id="rId26" Type="http://schemas.openxmlformats.org/officeDocument/2006/relationships/image" Target="../media/image62.png"/><Relationship Id="rId39" Type="http://schemas.openxmlformats.org/officeDocument/2006/relationships/image" Target="../media/image75.png"/><Relationship Id="rId21" Type="http://schemas.openxmlformats.org/officeDocument/2006/relationships/image" Target="../media/image57.svg"/><Relationship Id="rId34" Type="http://schemas.openxmlformats.org/officeDocument/2006/relationships/image" Target="../media/image70.svg"/><Relationship Id="rId42" Type="http://schemas.openxmlformats.org/officeDocument/2006/relationships/image" Target="../media/image78.svg"/><Relationship Id="rId47" Type="http://schemas.openxmlformats.org/officeDocument/2006/relationships/image" Target="../media/image83.svg"/><Relationship Id="rId50" Type="http://schemas.openxmlformats.org/officeDocument/2006/relationships/image" Target="../media/image86.png"/><Relationship Id="rId55" Type="http://schemas.openxmlformats.org/officeDocument/2006/relationships/image" Target="../media/image91.png"/><Relationship Id="rId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52.png"/><Relationship Id="rId29" Type="http://schemas.openxmlformats.org/officeDocument/2006/relationships/image" Target="../media/image65.sv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svg"/><Relationship Id="rId37" Type="http://schemas.openxmlformats.org/officeDocument/2006/relationships/image" Target="../media/image73.png"/><Relationship Id="rId40" Type="http://schemas.openxmlformats.org/officeDocument/2006/relationships/image" Target="../media/image76.svg"/><Relationship Id="rId45" Type="http://schemas.openxmlformats.org/officeDocument/2006/relationships/image" Target="../media/image81.svg"/><Relationship Id="rId53" Type="http://schemas.openxmlformats.org/officeDocument/2006/relationships/image" Target="../media/image89.png"/><Relationship Id="rId5" Type="http://schemas.openxmlformats.org/officeDocument/2006/relationships/image" Target="../media/image41.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67.png"/><Relationship Id="rId44" Type="http://schemas.openxmlformats.org/officeDocument/2006/relationships/image" Target="../media/image80.svg"/><Relationship Id="rId52" Type="http://schemas.openxmlformats.org/officeDocument/2006/relationships/image" Target="../media/image88.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svg"/><Relationship Id="rId30" Type="http://schemas.openxmlformats.org/officeDocument/2006/relationships/image" Target="../media/image66.png"/><Relationship Id="rId35" Type="http://schemas.openxmlformats.org/officeDocument/2006/relationships/image" Target="../media/image71.png"/><Relationship Id="rId43" Type="http://schemas.openxmlformats.org/officeDocument/2006/relationships/image" Target="../media/image79.svg"/><Relationship Id="rId48" Type="http://schemas.openxmlformats.org/officeDocument/2006/relationships/image" Target="../media/image84.svg"/><Relationship Id="rId56" Type="http://schemas.openxmlformats.org/officeDocument/2006/relationships/image" Target="../media/image92.svg"/><Relationship Id="rId8" Type="http://schemas.openxmlformats.org/officeDocument/2006/relationships/image" Target="../media/image44.svg"/><Relationship Id="rId51" Type="http://schemas.openxmlformats.org/officeDocument/2006/relationships/image" Target="../media/image87.png"/><Relationship Id="rId3" Type="http://schemas.openxmlformats.org/officeDocument/2006/relationships/image" Target="../media/image39.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61.svg"/><Relationship Id="rId33" Type="http://schemas.openxmlformats.org/officeDocument/2006/relationships/image" Target="../media/image69.png"/><Relationship Id="rId38" Type="http://schemas.openxmlformats.org/officeDocument/2006/relationships/image" Target="../media/image74.svg"/><Relationship Id="rId46" Type="http://schemas.openxmlformats.org/officeDocument/2006/relationships/image" Target="../media/image82.svg"/><Relationship Id="rId20" Type="http://schemas.openxmlformats.org/officeDocument/2006/relationships/image" Target="../media/image56.png"/><Relationship Id="rId41" Type="http://schemas.openxmlformats.org/officeDocument/2006/relationships/image" Target="../media/image77.png"/><Relationship Id="rId54" Type="http://schemas.openxmlformats.org/officeDocument/2006/relationships/image" Target="../media/image90.svg"/><Relationship Id="rId1" Type="http://schemas.openxmlformats.org/officeDocument/2006/relationships/slideLayout" Target="../slideLayouts/slideLayout20.xml"/><Relationship Id="rId6" Type="http://schemas.openxmlformats.org/officeDocument/2006/relationships/image" Target="../media/image42.svg"/><Relationship Id="rId15" Type="http://schemas.openxmlformats.org/officeDocument/2006/relationships/image" Target="../media/image51.png"/><Relationship Id="rId23" Type="http://schemas.openxmlformats.org/officeDocument/2006/relationships/image" Target="../media/image59.svg"/><Relationship Id="rId28" Type="http://schemas.openxmlformats.org/officeDocument/2006/relationships/image" Target="../media/image64.png"/><Relationship Id="rId36" Type="http://schemas.openxmlformats.org/officeDocument/2006/relationships/image" Target="../media/image72.svg"/><Relationship Id="rId49" Type="http://schemas.openxmlformats.org/officeDocument/2006/relationships/image" Target="../media/image85.svg"/></Relationships>
</file>

<file path=ppt/slides/_rels/slide1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7.png"/><Relationship Id="rId2" Type="http://schemas.openxmlformats.org/officeDocument/2006/relationships/notesSlide" Target="../notesSlides/notesSlide17.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8.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microsoft.com/office/2007/relationships/hdphoto" Target="../media/hdphoto1.wdp"/><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9.png"/><Relationship Id="rId2" Type="http://schemas.openxmlformats.org/officeDocument/2006/relationships/notesSlide" Target="../notesSlides/notesSlide18.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19" Type="http://schemas.openxmlformats.org/officeDocument/2006/relationships/image" Target="../media/image110.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7.svg"/><Relationship Id="rId4" Type="http://schemas.openxmlformats.org/officeDocument/2006/relationships/image" Target="../media/image9.png"/><Relationship Id="rId9" Type="http://schemas.openxmlformats.org/officeDocument/2006/relationships/image" Target="../media/image6.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9.png"/><Relationship Id="rId5" Type="http://schemas.openxmlformats.org/officeDocument/2006/relationships/image" Target="../media/image11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aka.ms/vscode-dev-days/get-vscode"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hyperlink" Target="https://aka.ms/vscode-dev-days/training" TargetMode="External"/><Relationship Id="rId4" Type="http://schemas.openxmlformats.org/officeDocument/2006/relationships/hyperlink" Target="https://aka.ms/vscode-dev-days/get-copilo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docs/configure/themes" TargetMode="External"/><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code.visualstudio.com/docs/configure/profiles" TargetMode="External"/><Relationship Id="rId4" Type="http://schemas.openxmlformats.org/officeDocument/2006/relationships/hyperlink" Target="https://code.visualstudio.com/docs/configure/settings#_settings-syn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docs/sourcecontrol/overview"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hyperlink" Target="https://code.visualstudio.com/docs/remote/codespa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7BF2-DDD1-F375-F707-F3064C1C842F}"/>
            </a:ext>
          </a:extLst>
        </p:cNvPr>
        <p:cNvGrpSpPr/>
        <p:nvPr/>
      </p:nvGrpSpPr>
      <p:grpSpPr>
        <a:xfrm>
          <a:off x="0" y="0"/>
          <a:ext cx="0" cy="0"/>
          <a:chOff x="0" y="0"/>
          <a:chExt cx="0" cy="0"/>
        </a:xfrm>
      </p:grpSpPr>
      <p:pic>
        <p:nvPicPr>
          <p:cNvPr id="2" name="Image 0" descr=" ">
            <a:extLst>
              <a:ext uri="{FF2B5EF4-FFF2-40B4-BE49-F238E27FC236}">
                <a16:creationId xmlns:a16="http://schemas.microsoft.com/office/drawing/2014/main" id="{DD00B420-B48D-A951-3621-9A5228C5DFBE}"/>
              </a:ext>
            </a:extLst>
          </p:cNvPr>
          <p:cNvPicPr>
            <a:picLocks noChangeAspect="1"/>
          </p:cNvPicPr>
          <p:nvPr/>
        </p:nvPicPr>
        <p:blipFill>
          <a:blip r:embed="rId3"/>
          <a:stretch>
            <a:fillRect/>
          </a:stretch>
        </p:blipFill>
        <p:spPr>
          <a:xfrm>
            <a:off x="0" y="447"/>
            <a:ext cx="12191937" cy="6857107"/>
          </a:xfrm>
          <a:prstGeom prst="rect">
            <a:avLst/>
          </a:prstGeom>
        </p:spPr>
      </p:pic>
      <p:pic>
        <p:nvPicPr>
          <p:cNvPr id="3" name="Image 1" descr=" ">
            <a:extLst>
              <a:ext uri="{FF2B5EF4-FFF2-40B4-BE49-F238E27FC236}">
                <a16:creationId xmlns:a16="http://schemas.microsoft.com/office/drawing/2014/main" id="{71CF6CA1-259B-6A0E-6F4E-6284DA4DE1A6}"/>
              </a:ext>
            </a:extLst>
          </p:cNvPr>
          <p:cNvPicPr>
            <a:picLocks noChangeAspect="1"/>
          </p:cNvPicPr>
          <p:nvPr/>
        </p:nvPicPr>
        <p:blipFill>
          <a:blip r:embed="rId4"/>
          <a:stretch>
            <a:fillRect/>
          </a:stretch>
        </p:blipFill>
        <p:spPr>
          <a:xfrm>
            <a:off x="507998" y="540126"/>
            <a:ext cx="774696" cy="298411"/>
          </a:xfrm>
          <a:prstGeom prst="rect">
            <a:avLst/>
          </a:prstGeom>
        </p:spPr>
      </p:pic>
      <p:sp>
        <p:nvSpPr>
          <p:cNvPr id="4" name="Text 0">
            <a:extLst>
              <a:ext uri="{FF2B5EF4-FFF2-40B4-BE49-F238E27FC236}">
                <a16:creationId xmlns:a16="http://schemas.microsoft.com/office/drawing/2014/main" id="{EF73D99D-6029-93AC-ECFA-DD320D844200}"/>
              </a:ext>
            </a:extLst>
          </p:cNvPr>
          <p:cNvSpPr/>
          <p:nvPr/>
        </p:nvSpPr>
        <p:spPr>
          <a:xfrm>
            <a:off x="507998" y="1825589"/>
            <a:ext cx="5707355" cy="366136"/>
          </a:xfrm>
          <a:prstGeom prst="rect">
            <a:avLst/>
          </a:prstGeom>
          <a:noFill/>
          <a:ln/>
        </p:spPr>
        <p:txBody>
          <a:bodyPr wrap="square" lIns="0" tIns="0" rIns="0" bIns="0" rtlCol="0" anchor="t"/>
          <a:lstStyle/>
          <a:p>
            <a:pPr marL="0" marR="0" lvl="0" indent="0" algn="l" defTabSz="457109" rtl="0" eaLnBrk="1" fontAlgn="auto" latinLnBrk="0" hangingPunct="1">
              <a:lnSpc>
                <a:spcPts val="2344"/>
              </a:lnSpc>
              <a:spcBef>
                <a:spcPts val="0"/>
              </a:spcBef>
              <a:spcAft>
                <a:spcPts val="0"/>
              </a:spcAft>
              <a:buClrTx/>
              <a:buSzTx/>
              <a:buFontTx/>
              <a:buNone/>
              <a:tabLst/>
              <a:defRPr/>
            </a:pPr>
            <a:r>
              <a:rPr kumimoji="0" lang="en-US" sz="4799"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4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1">
            <a:extLst>
              <a:ext uri="{FF2B5EF4-FFF2-40B4-BE49-F238E27FC236}">
                <a16:creationId xmlns:a16="http://schemas.microsoft.com/office/drawing/2014/main" id="{F4F59C5E-EB3A-D601-FFF6-5A1617873986}"/>
              </a:ext>
            </a:extLst>
          </p:cNvPr>
          <p:cNvSpPr/>
          <p:nvPr/>
        </p:nvSpPr>
        <p:spPr>
          <a:xfrm>
            <a:off x="507998" y="2303731"/>
            <a:ext cx="6039434" cy="2122089"/>
          </a:xfrm>
          <a:prstGeom prst="rect">
            <a:avLst/>
          </a:prstGeom>
          <a:noFill/>
          <a:ln/>
        </p:spPr>
        <p:txBody>
          <a:bodyPr wrap="square" lIns="0" tIns="0" rIns="0" bIns="0" rtlCol="0" anchor="t"/>
          <a:lstStyle/>
          <a:p>
            <a:pPr marL="0" marR="0" lvl="0" indent="0" algn="l" defTabSz="457109"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São Paulo</a:t>
            </a:r>
            <a:endParaRPr kumimoji="0" lang="en-US" sz="47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 2" descr=" ">
            <a:extLst>
              <a:ext uri="{FF2B5EF4-FFF2-40B4-BE49-F238E27FC236}">
                <a16:creationId xmlns:a16="http://schemas.microsoft.com/office/drawing/2014/main" id="{85996F0A-9ACF-A9F6-AE3A-8C1C46029C8E}"/>
              </a:ext>
            </a:extLst>
          </p:cNvPr>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a:extLst>
              <a:ext uri="{FF2B5EF4-FFF2-40B4-BE49-F238E27FC236}">
                <a16:creationId xmlns:a16="http://schemas.microsoft.com/office/drawing/2014/main" id="{93EF65EC-31A5-080C-81DA-6088CCDB97AD}"/>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a:extLst>
              <a:ext uri="{FF2B5EF4-FFF2-40B4-BE49-F238E27FC236}">
                <a16:creationId xmlns:a16="http://schemas.microsoft.com/office/drawing/2014/main" id="{AAA92DAA-6335-3498-99EF-3BC0E7FB3B38}"/>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a:extLst>
              <a:ext uri="{FF2B5EF4-FFF2-40B4-BE49-F238E27FC236}">
                <a16:creationId xmlns:a16="http://schemas.microsoft.com/office/drawing/2014/main" id="{E76C6515-2E6A-44A7-FA3C-0E199185C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0"/>
            <a:ext cx="48152" cy="106614"/>
          </a:xfrm>
          <a:prstGeom prst="rect">
            <a:avLst/>
          </a:prstGeom>
        </p:spPr>
      </p:pic>
      <p:pic>
        <p:nvPicPr>
          <p:cNvPr id="10" name="Image 6" descr=" ">
            <a:extLst>
              <a:ext uri="{FF2B5EF4-FFF2-40B4-BE49-F238E27FC236}">
                <a16:creationId xmlns:a16="http://schemas.microsoft.com/office/drawing/2014/main" id="{C9B7FC92-B2CC-4283-A9A2-4E39AB133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0"/>
            <a:ext cx="48152" cy="106614"/>
          </a:xfrm>
          <a:prstGeom prst="rect">
            <a:avLst/>
          </a:prstGeom>
        </p:spPr>
      </p:pic>
      <p:sp>
        <p:nvSpPr>
          <p:cNvPr id="11" name="Text 2">
            <a:extLst>
              <a:ext uri="{FF2B5EF4-FFF2-40B4-BE49-F238E27FC236}">
                <a16:creationId xmlns:a16="http://schemas.microsoft.com/office/drawing/2014/main" id="{52C7EC81-B597-1420-B655-D063BCDDD4C1}"/>
              </a:ext>
            </a:extLst>
          </p:cNvPr>
          <p:cNvSpPr/>
          <p:nvPr/>
        </p:nvSpPr>
        <p:spPr>
          <a:xfrm>
            <a:off x="507997" y="3364775"/>
            <a:ext cx="5223331" cy="829057"/>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none" strike="noStrike" kern="1200" cap="none" spc="0" normalizeH="0" baseline="0" noProof="0" dirty="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Sábado, </a:t>
            </a:r>
            <a:r>
              <a:rPr lang="en-US" sz="2699" dirty="0">
                <a:solidFill>
                  <a:srgbClr val="FFFFFF">
                    <a:alpha val="100000"/>
                  </a:srgbClr>
                </a:solidFill>
                <a:latin typeface="Segoe UI Semibold" pitchFamily="34" charset="0"/>
                <a:ea typeface="Segoe UI Semibold" pitchFamily="34" charset="-122"/>
                <a:cs typeface="Segoe UI Semibold" pitchFamily="34" charset="-120"/>
              </a:rPr>
              <a:t>06/09/2025</a:t>
            </a:r>
            <a:endParaRPr kumimoji="0" lang="en-US" sz="2699" b="0" i="0" u="none" strike="noStrike" kern="1200" cap="none" spc="0" normalizeH="0" baseline="0" noProof="0" dirty="0">
              <a:ln>
                <a:noFill/>
              </a:ln>
              <a:solidFill>
                <a:srgbClr val="FFFFFF">
                  <a:alpha val="100000"/>
                </a:srgbClr>
              </a:solidFill>
              <a:effectLst/>
              <a:uLnTx/>
              <a:uFillTx/>
              <a:latin typeface="Segoe UI Semibold" pitchFamily="34" charset="0"/>
              <a:ea typeface="Segoe UI Semibold" pitchFamily="34" charset="-122"/>
              <a:cs typeface="Segoe UI Semibold"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none" strike="noStrike" kern="1200" cap="none" spc="0" normalizeH="0" baseline="0" noProof="0" dirty="0" err="1">
                <a:ln>
                  <a:noFill/>
                </a:ln>
                <a:solidFill>
                  <a:srgbClr val="FFFFFF">
                    <a:alpha val="100000"/>
                  </a:srgbClr>
                </a:solidFill>
                <a:effectLst/>
                <a:uLnTx/>
                <a:uFillTx/>
                <a:latin typeface="Segoe UI Semibold" pitchFamily="34" charset="0"/>
                <a:ea typeface="+mn-ea"/>
                <a:cs typeface="Segoe UI Semibold" pitchFamily="34" charset="-120"/>
              </a:rPr>
              <a:t>UniFECAF</a:t>
            </a:r>
            <a:r>
              <a:rPr kumimoji="0" lang="en-US" sz="2699" b="0" i="0" u="none" strike="noStrike" kern="1200" cap="none" spc="0" normalizeH="0" baseline="0" noProof="0" dirty="0">
                <a:ln>
                  <a:noFill/>
                </a:ln>
                <a:solidFill>
                  <a:srgbClr val="FFFFFF">
                    <a:alpha val="100000"/>
                  </a:srgbClr>
                </a:solidFill>
                <a:effectLst/>
                <a:uLnTx/>
                <a:uFillTx/>
                <a:latin typeface="Segoe UI Semibold" pitchFamily="34" charset="0"/>
                <a:ea typeface="+mn-ea"/>
                <a:cs typeface="Segoe UI Semibold" pitchFamily="34" charset="-120"/>
              </a:rPr>
              <a:t> – </a:t>
            </a:r>
            <a:r>
              <a:rPr kumimoji="0" lang="en-US" sz="2699" b="0" i="0" u="none" strike="noStrike" kern="1200" cap="none" spc="0" normalizeH="0" baseline="0" noProof="0" dirty="0" err="1">
                <a:ln>
                  <a:noFill/>
                </a:ln>
                <a:solidFill>
                  <a:srgbClr val="FFFFFF">
                    <a:alpha val="100000"/>
                  </a:srgbClr>
                </a:solidFill>
                <a:effectLst/>
                <a:uLnTx/>
                <a:uFillTx/>
                <a:latin typeface="Segoe UI Semibold" pitchFamily="34" charset="0"/>
                <a:ea typeface="+mn-ea"/>
                <a:cs typeface="Segoe UI Semibold" pitchFamily="34" charset="-120"/>
              </a:rPr>
              <a:t>Taboão</a:t>
            </a:r>
            <a:r>
              <a:rPr kumimoji="0" lang="en-US" sz="2699" b="0" i="0" u="none" strike="noStrike" kern="1200" cap="none" spc="0" normalizeH="0" baseline="0" noProof="0" dirty="0">
                <a:ln>
                  <a:noFill/>
                </a:ln>
                <a:solidFill>
                  <a:srgbClr val="FFFFFF">
                    <a:alpha val="100000"/>
                  </a:srgbClr>
                </a:solidFill>
                <a:effectLst/>
                <a:uLnTx/>
                <a:uFillTx/>
                <a:latin typeface="Segoe UI Semibold" pitchFamily="34" charset="0"/>
                <a:ea typeface="+mn-ea"/>
                <a:cs typeface="Segoe UI Semibold" pitchFamily="34" charset="-120"/>
              </a:rPr>
              <a:t> da Serra-SP</a:t>
            </a:r>
            <a:endParaRPr kumimoji="0" lang="en-US" sz="26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449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B1510-3D05-51B7-7AD9-8FFA12098DB8}"/>
              </a:ext>
            </a:extLst>
          </p:cNvPr>
          <p:cNvSpPr>
            <a:spLocks noGrp="1"/>
          </p:cNvSpPr>
          <p:nvPr>
            <p:ph type="body" sz="quarter" idx="26"/>
          </p:nvPr>
        </p:nvSpPr>
        <p:spPr>
          <a:xfrm>
            <a:off x="2072790" y="1331758"/>
            <a:ext cx="8046420" cy="867321"/>
          </a:xfrm>
        </p:spPr>
        <p:txBody>
          <a:bodyPr/>
          <a:lstStyle/>
          <a:p>
            <a:pPr algn="ctr"/>
            <a:r>
              <a:rPr lang="en-US" dirty="0" err="1">
                <a:latin typeface="Segoe UI" panose="020B0502040204020203" pitchFamily="34" charset="0"/>
                <a:ea typeface="Source Sans Pro" panose="020B0503030403020204" pitchFamily="34" charset="0"/>
                <a:cs typeface="Segoe UI" panose="020B0502040204020203" pitchFamily="34" charset="0"/>
              </a:rPr>
              <a:t>Há</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muito</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mais</a:t>
            </a:r>
            <a:r>
              <a:rPr lang="en-US" dirty="0">
                <a:latin typeface="Segoe UI" panose="020B0502040204020203" pitchFamily="34" charset="0"/>
                <a:ea typeface="Source Sans Pro" panose="020B0503030403020204" pitchFamily="34" charset="0"/>
                <a:cs typeface="Segoe UI" panose="020B0502040204020203" pitchFamily="34" charset="0"/>
              </a:rPr>
              <a:t> do que </a:t>
            </a:r>
            <a:r>
              <a:rPr lang="en-US" dirty="0" err="1">
                <a:latin typeface="Segoe UI" panose="020B0502040204020203" pitchFamily="34" charset="0"/>
                <a:ea typeface="Source Sans Pro" panose="020B0503030403020204" pitchFamily="34" charset="0"/>
                <a:cs typeface="Segoe UI" panose="020B0502040204020203" pitchFamily="34" charset="0"/>
              </a:rPr>
              <a:t>funcionalidades</a:t>
            </a:r>
            <a:r>
              <a:rPr lang="en-US" dirty="0">
                <a:latin typeface="Segoe UI" panose="020B0502040204020203" pitchFamily="34" charset="0"/>
                <a:ea typeface="Source Sans Pro" panose="020B0503030403020204" pitchFamily="34" charset="0"/>
                <a:cs typeface="Segoe UI" panose="020B0502040204020203" pitchFamily="34" charset="0"/>
              </a:rPr>
              <a:t> de </a:t>
            </a:r>
            <a:r>
              <a:rPr lang="en-US" dirty="0" err="1">
                <a:latin typeface="Segoe UI" panose="020B0502040204020203" pitchFamily="34" charset="0"/>
                <a:ea typeface="Source Sans Pro" panose="020B0503030403020204" pitchFamily="34" charset="0"/>
                <a:cs typeface="Segoe UI" panose="020B0502040204020203" pitchFamily="34" charset="0"/>
              </a:rPr>
              <a:t>edição</a:t>
            </a:r>
            <a:r>
              <a:rPr lang="en-US" dirty="0">
                <a:latin typeface="Segoe UI" panose="020B0502040204020203" pitchFamily="34" charset="0"/>
                <a:ea typeface="Source Sans Pro" panose="020B0503030403020204" pitchFamily="34" charset="0"/>
                <a:cs typeface="Segoe UI" panose="020B0502040204020203" pitchFamily="34" charset="0"/>
              </a:rPr>
              <a:t>. </a:t>
            </a:r>
            <a:r>
              <a:rPr lang="pt-BR" dirty="0">
                <a:latin typeface="Segoe UI" panose="020B0502040204020203" pitchFamily="34" charset="0"/>
                <a:ea typeface="Source Sans Pro" panose="020B0503030403020204" pitchFamily="34" charset="0"/>
                <a:cs typeface="Segoe UI" panose="020B0502040204020203" pitchFamily="34" charset="0"/>
              </a:rPr>
              <a:t>Seja com recursos integrados ou extensões avançadas, há recursos úteis para todos.</a:t>
            </a:r>
            <a:endParaRPr lang="en-US" dirty="0">
              <a:latin typeface="Segoe UI" panose="020B0502040204020203" pitchFamily="34" charset="0"/>
              <a:ea typeface="Source Sans Pro" panose="020B0503030403020204"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C4768DE0-FF26-E882-5D1C-4A6480773A38}"/>
              </a:ext>
            </a:extLst>
          </p:cNvPr>
          <p:cNvSpPr>
            <a:spLocks noGrp="1"/>
          </p:cNvSpPr>
          <p:nvPr>
            <p:ph type="body" sz="quarter" idx="30"/>
          </p:nvPr>
        </p:nvSpPr>
        <p:spPr>
          <a:xfrm>
            <a:off x="1438449" y="821407"/>
            <a:ext cx="9315102" cy="764994"/>
          </a:xfrm>
        </p:spPr>
        <p:txBody>
          <a:bodyPr/>
          <a:lstStyle/>
          <a:p>
            <a:pPr algn="ctr"/>
            <a:r>
              <a:rPr lang="en-US" dirty="0" err="1">
                <a:latin typeface="Segoe UI" panose="020B0502040204020203" pitchFamily="34" charset="0"/>
                <a:ea typeface="Source Sans Pro" panose="020B0503030403020204" pitchFamily="34" charset="0"/>
                <a:cs typeface="Segoe UI" panose="020B0502040204020203" pitchFamily="34" charset="0"/>
              </a:rPr>
              <a:t>Codifique</a:t>
            </a:r>
            <a:r>
              <a:rPr lang="en-US" dirty="0">
                <a:latin typeface="Segoe UI" panose="020B0502040204020203" pitchFamily="34" charset="0"/>
                <a:ea typeface="Source Sans Pro" panose="020B0503030403020204" pitchFamily="34" charset="0"/>
                <a:cs typeface="Segoe UI" panose="020B0502040204020203" pitchFamily="34" charset="0"/>
              </a:rPr>
              <a:t> com </a:t>
            </a:r>
            <a:r>
              <a:rPr lang="en-US" dirty="0" err="1">
                <a:latin typeface="Segoe UI" panose="020B0502040204020203" pitchFamily="34" charset="0"/>
                <a:ea typeface="Source Sans Pro" panose="020B0503030403020204" pitchFamily="34" charset="0"/>
                <a:cs typeface="Segoe UI" panose="020B0502040204020203" pitchFamily="34" charset="0"/>
              </a:rPr>
              <a:t>recursos</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avançados</a:t>
            </a:r>
            <a:endParaRPr lang="en-US" dirty="0">
              <a:latin typeface="Segoe UI" panose="020B0502040204020203" pitchFamily="34" charset="0"/>
              <a:ea typeface="Source Sans Pro" panose="020B0503030403020204" pitchFamily="34" charset="0"/>
              <a:cs typeface="Segoe UI" panose="020B0502040204020203" pitchFamily="34" charset="0"/>
            </a:endParaRPr>
          </a:p>
        </p:txBody>
      </p:sp>
      <p:pic>
        <p:nvPicPr>
          <p:cNvPr id="7" name="Picture Placeholder 6">
            <a:extLst>
              <a:ext uri="{FF2B5EF4-FFF2-40B4-BE49-F238E27FC236}">
                <a16:creationId xmlns:a16="http://schemas.microsoft.com/office/drawing/2014/main" id="{B40C4D37-22F6-FA3E-1DAD-462D806A2192}"/>
              </a:ext>
            </a:extLst>
          </p:cNvPr>
          <p:cNvPicPr>
            <a:picLocks noGrp="1" noChangeAspect="1"/>
          </p:cNvPicPr>
          <p:nvPr>
            <p:ph type="pic" sz="quarter" idx="39"/>
          </p:nvPr>
        </p:nvPicPr>
        <p:blipFill rotWithShape="1">
          <a:blip r:embed="rId3"/>
          <a:srcRect l="1240" r="537"/>
          <a:stretch>
            <a:fillRect/>
          </a:stretch>
        </p:blipFill>
        <p:spPr>
          <a:xfrm>
            <a:off x="1438449" y="2199079"/>
            <a:ext cx="9315102" cy="4380759"/>
          </a:xfrm>
        </p:spPr>
      </p:pic>
    </p:spTree>
    <p:extLst>
      <p:ext uri="{BB962C8B-B14F-4D97-AF65-F5344CB8AC3E}">
        <p14:creationId xmlns:p14="http://schemas.microsoft.com/office/powerpoint/2010/main" val="176458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C2C55F87-EEE4-178C-77C9-0A4E1C6EC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2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9C9A-EEB2-0AEC-BAE0-AC44C6EE23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B8AF-2FAB-87E0-0FBC-111F5411EAC7}"/>
              </a:ext>
            </a:extLst>
          </p:cNvPr>
          <p:cNvSpPr>
            <a:spLocks noGrp="1"/>
          </p:cNvSpPr>
          <p:nvPr>
            <p:ph type="body" sz="quarter" idx="26"/>
          </p:nvPr>
        </p:nvSpPr>
        <p:spPr>
          <a:xfrm>
            <a:off x="738764" y="2365129"/>
            <a:ext cx="4435909" cy="2919110"/>
          </a:xfrm>
        </p:spPr>
        <p:txBody>
          <a:bodyPr/>
          <a:lstStyle/>
          <a:p>
            <a:r>
              <a:rPr lang="pt-BR" dirty="0">
                <a:latin typeface="Segoe UI" panose="020B0502040204020203" pitchFamily="34" charset="0"/>
                <a:cs typeface="Segoe UI" panose="020B0502040204020203" pitchFamily="34" charset="0"/>
              </a:rPr>
              <a:t>Lide com tarefas complexas e com várias etapas. O Agent </a:t>
            </a:r>
            <a:r>
              <a:rPr lang="pt-BR" dirty="0" err="1">
                <a:latin typeface="Segoe UI" panose="020B0502040204020203" pitchFamily="34" charset="0"/>
                <a:cs typeface="Segoe UI" panose="020B0502040204020203" pitchFamily="34" charset="0"/>
              </a:rPr>
              <a:t>mode</a:t>
            </a:r>
            <a:r>
              <a:rPr lang="pt-BR" dirty="0">
                <a:latin typeface="Segoe UI" panose="020B0502040204020203" pitchFamily="34" charset="0"/>
                <a:cs typeface="Segoe UI" panose="020B0502040204020203" pitchFamily="34" charset="0"/>
              </a:rPr>
              <a:t> lê seu código-fonte, sugere edições em arquivos, executa comandos de terminal e responde a falhas de compilação ou teste — tudo em um loop até que a tarefa seja concluída.</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Refine ainda mais o Agent </a:t>
            </a:r>
            <a:r>
              <a:rPr lang="pt-BR" dirty="0" err="1">
                <a:latin typeface="Segoe UI" panose="020B0502040204020203" pitchFamily="34" charset="0"/>
                <a:cs typeface="Segoe UI" panose="020B0502040204020203" pitchFamily="34" charset="0"/>
              </a:rPr>
              <a:t>mode</a:t>
            </a:r>
            <a:r>
              <a:rPr lang="pt-BR" dirty="0">
                <a:latin typeface="Segoe UI" panose="020B0502040204020203" pitchFamily="34" charset="0"/>
                <a:cs typeface="Segoe UI" panose="020B0502040204020203" pitchFamily="34" charset="0"/>
              </a:rPr>
              <a:t> para se adequar aos fluxos de trabalho da sua equipe com extensões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e MCP Servers (integrações baseadas em Model </a:t>
            </a:r>
            <a:r>
              <a:rPr lang="pt-BR" dirty="0" err="1">
                <a:latin typeface="Segoe UI" panose="020B0502040204020203" pitchFamily="34" charset="0"/>
                <a:cs typeface="Segoe UI" panose="020B0502040204020203" pitchFamily="34" charset="0"/>
              </a:rPr>
              <a:t>Context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Protocol</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FD823DCB-5D1D-0788-7BE7-1263BF416DF0}"/>
              </a:ext>
            </a:extLst>
          </p:cNvPr>
          <p:cNvSpPr>
            <a:spLocks noGrp="1"/>
          </p:cNvSpPr>
          <p:nvPr>
            <p:ph type="body" sz="quarter" idx="30"/>
          </p:nvPr>
        </p:nvSpPr>
        <p:spPr>
          <a:xfrm>
            <a:off x="738767" y="1573761"/>
            <a:ext cx="4435906" cy="764994"/>
          </a:xfrm>
        </p:spPr>
        <p:txBody>
          <a:bodyPr/>
          <a:lstStyle/>
          <a:p>
            <a:r>
              <a:rPr lang="en-US" dirty="0">
                <a:latin typeface="Segoe UI" panose="020B0502040204020203" pitchFamily="34" charset="0"/>
                <a:cs typeface="Segoe UI" panose="020B0502040204020203" pitchFamily="34" charset="0"/>
              </a:rPr>
              <a:t>Agent Mode</a:t>
            </a:r>
          </a:p>
        </p:txBody>
      </p:sp>
      <p:sp>
        <p:nvSpPr>
          <p:cNvPr id="4" name="Text Placeholder 3">
            <a:extLst>
              <a:ext uri="{FF2B5EF4-FFF2-40B4-BE49-F238E27FC236}">
                <a16:creationId xmlns:a16="http://schemas.microsoft.com/office/drawing/2014/main" id="{E31C8599-007F-66A3-D3CC-E254BE09C33D}"/>
              </a:ext>
            </a:extLst>
          </p:cNvPr>
          <p:cNvSpPr>
            <a:spLocks noGrp="1"/>
          </p:cNvSpPr>
          <p:nvPr>
            <p:ph type="body" sz="quarter" idx="31"/>
          </p:nvPr>
        </p:nvSpPr>
        <p:spPr/>
        <p:txBody>
          <a:bodyPr/>
          <a:lstStyle/>
          <a:p>
            <a:endParaRPr lang="en-US"/>
          </a:p>
        </p:txBody>
      </p:sp>
      <p:pic>
        <p:nvPicPr>
          <p:cNvPr id="7" name="Picture Placeholder 6" descr="Screens screenshot of a computer screen&#10;&#10;AI-generated content may be incorrect.">
            <a:extLst>
              <a:ext uri="{FF2B5EF4-FFF2-40B4-BE49-F238E27FC236}">
                <a16:creationId xmlns:a16="http://schemas.microsoft.com/office/drawing/2014/main" id="{2CE116B6-15F0-A70C-E785-7C84018175B7}"/>
              </a:ext>
            </a:extLst>
          </p:cNvPr>
          <p:cNvPicPr>
            <a:picLocks noGrp="1" noChangeAspect="1"/>
          </p:cNvPicPr>
          <p:nvPr>
            <p:ph type="pic" sz="quarter" idx="39"/>
          </p:nvPr>
        </p:nvPicPr>
        <p:blipFill rotWithShape="1">
          <a:blip r:embed="rId3"/>
          <a:srcRect t="-16670" b="-16670"/>
          <a:stretch>
            <a:fillRect/>
          </a:stretch>
        </p:blipFill>
        <p:spPr>
          <a:xfrm>
            <a:off x="5567424" y="262740"/>
            <a:ext cx="6996644" cy="6757307"/>
          </a:xfrm>
        </p:spPr>
      </p:pic>
    </p:spTree>
    <p:extLst>
      <p:ext uri="{BB962C8B-B14F-4D97-AF65-F5344CB8AC3E}">
        <p14:creationId xmlns:p14="http://schemas.microsoft.com/office/powerpoint/2010/main" val="251007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A screenshot of a computer&#10;&#10;AI-generated content may be incorrect.">
            <a:extLst>
              <a:ext uri="{FF2B5EF4-FFF2-40B4-BE49-F238E27FC236}">
                <a16:creationId xmlns:a16="http://schemas.microsoft.com/office/drawing/2014/main" id="{A3057AE4-AB14-104D-955D-352468922217}"/>
              </a:ext>
            </a:extLst>
          </p:cNvPr>
          <p:cNvPicPr>
            <a:picLocks noGrp="1" noChangeAspect="1"/>
          </p:cNvPicPr>
          <p:nvPr>
            <p:ph type="pic" sz="quarter" idx="41"/>
          </p:nvPr>
        </p:nvPicPr>
        <p:blipFill rotWithShape="1">
          <a:blip r:embed="rId3"/>
          <a:srcRect t="-31272" b="-31272"/>
          <a:stretch>
            <a:fillRect/>
          </a:stretch>
        </p:blipFill>
        <p:spPr>
          <a:xfrm>
            <a:off x="4227796" y="898411"/>
            <a:ext cx="3739440" cy="3390895"/>
          </a:xfrm>
        </p:spPr>
      </p:pic>
      <p:pic>
        <p:nvPicPr>
          <p:cNvPr id="31" name="Picture Placeholder 30" descr="A screen shot of a computer program&#10;&#10;AI-generated content may be incorrect.">
            <a:extLst>
              <a:ext uri="{FF2B5EF4-FFF2-40B4-BE49-F238E27FC236}">
                <a16:creationId xmlns:a16="http://schemas.microsoft.com/office/drawing/2014/main" id="{213D86EB-41EB-DEA9-A431-44FBF30B3510}"/>
              </a:ext>
            </a:extLst>
          </p:cNvPr>
          <p:cNvPicPr>
            <a:picLocks noGrp="1" noChangeAspect="1"/>
          </p:cNvPicPr>
          <p:nvPr>
            <p:ph type="pic" sz="quarter" idx="4294967295"/>
          </p:nvPr>
        </p:nvPicPr>
        <p:blipFill rotWithShape="1">
          <a:blip r:embed="rId4"/>
          <a:srcRect t="-36225" b="-36225"/>
          <a:stretch>
            <a:fillRect/>
          </a:stretch>
        </p:blipFill>
        <p:spPr>
          <a:xfrm>
            <a:off x="7864795" y="1187780"/>
            <a:ext cx="3255602" cy="3002308"/>
          </a:xfrm>
          <a:prstGeom prst="roundRect">
            <a:avLst>
              <a:gd name="adj" fmla="val 2850"/>
            </a:avLst>
          </a:prstGeom>
        </p:spPr>
      </p:pic>
      <p:sp>
        <p:nvSpPr>
          <p:cNvPr id="4" name="Text Placeholder 3">
            <a:extLst>
              <a:ext uri="{FF2B5EF4-FFF2-40B4-BE49-F238E27FC236}">
                <a16:creationId xmlns:a16="http://schemas.microsoft.com/office/drawing/2014/main" id="{EFAD9C92-439B-244B-6B48-1696D82E7AC3}"/>
              </a:ext>
            </a:extLst>
          </p:cNvPr>
          <p:cNvSpPr>
            <a:spLocks noGrp="1"/>
          </p:cNvSpPr>
          <p:nvPr>
            <p:ph type="body" sz="quarter" idx="26"/>
          </p:nvPr>
        </p:nvSpPr>
        <p:spPr>
          <a:xfrm>
            <a:off x="1006341" y="3814357"/>
            <a:ext cx="3239551" cy="457200"/>
          </a:xfrm>
        </p:spPr>
        <p:txBody>
          <a:bodyPr/>
          <a:lstStyle/>
          <a:p>
            <a:r>
              <a:rPr lang="pt-BR" b="1" dirty="0"/>
              <a:t>Qualquer modelo para</a:t>
            </a:r>
            <a:br>
              <a:rPr lang="pt-BR" b="1" dirty="0"/>
            </a:br>
            <a:r>
              <a:rPr lang="pt-BR" b="1" dirty="0"/>
              <a:t>qualquer equipe</a:t>
            </a:r>
            <a:endParaRPr lang="en-US" dirty="0">
              <a:latin typeface="Segoe UI Semibold" panose="020B0702040204020203" pitchFamily="34" charset="0"/>
              <a:cs typeface="Segoe UI Semibold" panose="020B0702040204020203" pitchFamily="34" charset="0"/>
            </a:endParaRPr>
          </a:p>
        </p:txBody>
      </p:sp>
      <p:sp>
        <p:nvSpPr>
          <p:cNvPr id="10" name="Text Placeholder 9">
            <a:extLst>
              <a:ext uri="{FF2B5EF4-FFF2-40B4-BE49-F238E27FC236}">
                <a16:creationId xmlns:a16="http://schemas.microsoft.com/office/drawing/2014/main" id="{03F4316B-128F-BAC5-FA59-570C1EBB268A}"/>
              </a:ext>
            </a:extLst>
          </p:cNvPr>
          <p:cNvSpPr>
            <a:spLocks noGrp="1"/>
          </p:cNvSpPr>
          <p:nvPr>
            <p:ph type="body" sz="quarter" idx="27"/>
          </p:nvPr>
        </p:nvSpPr>
        <p:spPr>
          <a:xfrm>
            <a:off x="1006342" y="4289306"/>
            <a:ext cx="3239550" cy="1598980"/>
          </a:xfrm>
          <a:prstGeom prst="rect">
            <a:avLst/>
          </a:prstGeom>
        </p:spPr>
        <p:txBody>
          <a:bodyPr/>
          <a:lstStyle/>
          <a:p>
            <a:r>
              <a:rPr lang="pt-BR" dirty="0">
                <a:latin typeface="Segoe UI" panose="020B0502040204020203" pitchFamily="34" charset="0"/>
                <a:cs typeface="Segoe UI" panose="020B0502040204020203" pitchFamily="34" charset="0"/>
              </a:rPr>
              <a:t>Use modelos de IA out </a:t>
            </a:r>
            <a:r>
              <a:rPr lang="pt-BR" dirty="0" err="1">
                <a:latin typeface="Segoe UI" panose="020B0502040204020203" pitchFamily="34" charset="0"/>
                <a:cs typeface="Segoe UI" panose="020B0502040204020203" pitchFamily="34" charset="0"/>
              </a:rPr>
              <a:t>of</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 box (prontos para uso) como o Claude </a:t>
            </a:r>
            <a:r>
              <a:rPr lang="pt-BR" dirty="0" err="1">
                <a:latin typeface="Segoe UI" panose="020B0502040204020203" pitchFamily="34" charset="0"/>
                <a:cs typeface="Segoe UI" panose="020B0502040204020203" pitchFamily="34" charset="0"/>
              </a:rPr>
              <a:t>Sonnet</a:t>
            </a:r>
            <a:r>
              <a:rPr lang="pt-BR" dirty="0">
                <a:latin typeface="Segoe UI" panose="020B0502040204020203" pitchFamily="34" charset="0"/>
                <a:cs typeface="Segoe UI" panose="020B0502040204020203" pitchFamily="34" charset="0"/>
              </a:rPr>
              <a:t>, ou traga sua própria chave para acessar modelos da Azure, </a:t>
            </a:r>
            <a:r>
              <a:rPr lang="pt-BR" dirty="0" err="1">
                <a:latin typeface="Segoe UI" panose="020B0502040204020203" pitchFamily="34" charset="0"/>
                <a:cs typeface="Segoe UI" panose="020B0502040204020203" pitchFamily="34" charset="0"/>
              </a:rPr>
              <a:t>Anthropic</a:t>
            </a:r>
            <a:r>
              <a:rPr lang="pt-BR" dirty="0">
                <a:latin typeface="Segoe UI" panose="020B0502040204020203" pitchFamily="34" charset="0"/>
                <a:cs typeface="Segoe UI" panose="020B0502040204020203" pitchFamily="34" charset="0"/>
              </a:rPr>
              <a:t>, Google, </a:t>
            </a:r>
            <a:r>
              <a:rPr lang="pt-BR" dirty="0" err="1">
                <a:latin typeface="Segoe UI" panose="020B0502040204020203" pitchFamily="34" charset="0"/>
                <a:cs typeface="Segoe UI" panose="020B0502040204020203" pitchFamily="34" charset="0"/>
              </a:rPr>
              <a:t>Ollama</a:t>
            </a:r>
            <a:r>
              <a:rPr lang="pt-BR" dirty="0">
                <a:latin typeface="Segoe UI" panose="020B0502040204020203" pitchFamily="34" charset="0"/>
                <a:cs typeface="Segoe UI" panose="020B0502040204020203" pitchFamily="34" charset="0"/>
              </a:rPr>
              <a:t>, OpenAI e </a:t>
            </a:r>
            <a:r>
              <a:rPr lang="pt-BR" dirty="0" err="1">
                <a:latin typeface="Segoe UI" panose="020B0502040204020203" pitchFamily="34" charset="0"/>
                <a:cs typeface="Segoe UI" panose="020B0502040204020203" pitchFamily="34" charset="0"/>
              </a:rPr>
              <a:t>OpenRouter</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20" name="Text Placeholder 19">
            <a:extLst>
              <a:ext uri="{FF2B5EF4-FFF2-40B4-BE49-F238E27FC236}">
                <a16:creationId xmlns:a16="http://schemas.microsoft.com/office/drawing/2014/main" id="{B8CC94F9-98AE-D6CB-1456-1843503F3273}"/>
              </a:ext>
            </a:extLst>
          </p:cNvPr>
          <p:cNvSpPr>
            <a:spLocks noGrp="1"/>
          </p:cNvSpPr>
          <p:nvPr>
            <p:ph type="body" sz="quarter" idx="32"/>
          </p:nvPr>
        </p:nvSpPr>
        <p:spPr>
          <a:xfrm>
            <a:off x="4460943" y="3643952"/>
            <a:ext cx="3239551" cy="627605"/>
          </a:xfrm>
        </p:spPr>
        <p:txBody>
          <a:bodyPr/>
          <a:lstStyle/>
          <a:p>
            <a:r>
              <a:rPr lang="pt-BR" dirty="0">
                <a:latin typeface="Segoe UI Semibold" panose="020B0702040204020203" pitchFamily="34" charset="0"/>
                <a:cs typeface="Segoe UI Semibold" panose="020B0702040204020203" pitchFamily="34" charset="0"/>
              </a:rPr>
              <a:t>Um especialista em seu código-fonte</a:t>
            </a:r>
            <a:endParaRPr lang="en-US" dirty="0">
              <a:latin typeface="Segoe UI Semibold" panose="020B0702040204020203" pitchFamily="34" charset="0"/>
              <a:cs typeface="Segoe UI Semibold" panose="020B0702040204020203" pitchFamily="34" charset="0"/>
            </a:endParaRPr>
          </a:p>
        </p:txBody>
      </p:sp>
      <p:sp>
        <p:nvSpPr>
          <p:cNvPr id="21" name="Text Placeholder 20">
            <a:extLst>
              <a:ext uri="{FF2B5EF4-FFF2-40B4-BE49-F238E27FC236}">
                <a16:creationId xmlns:a16="http://schemas.microsoft.com/office/drawing/2014/main" id="{44D4FDB4-16A0-A154-B6C1-47964011B682}"/>
              </a:ext>
            </a:extLst>
          </p:cNvPr>
          <p:cNvSpPr>
            <a:spLocks noGrp="1"/>
          </p:cNvSpPr>
          <p:nvPr>
            <p:ph type="body" sz="quarter" idx="33"/>
          </p:nvPr>
        </p:nvSpPr>
        <p:spPr>
          <a:xfrm>
            <a:off x="4460943" y="4289306"/>
            <a:ext cx="3239550" cy="1598980"/>
          </a:xfrm>
        </p:spPr>
        <p:txBody>
          <a:bodyPr/>
          <a:lstStyle/>
          <a:p>
            <a:r>
              <a:rPr lang="pt-BR" dirty="0">
                <a:latin typeface="Segoe UI" panose="020B0502040204020203" pitchFamily="34" charset="0"/>
                <a:cs typeface="Segoe UI" panose="020B0502040204020203" pitchFamily="34" charset="0"/>
              </a:rPr>
              <a:t>Seu código-fonte está indexado localmente e remotamente (no GitHub) para entender o que é relevante, permitindo interações rápidas e com consciência do contexto.</a:t>
            </a:r>
            <a:endParaRPr lang="en-US"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092262DE-287D-C8DE-CD51-3C34FD20AED9}"/>
              </a:ext>
            </a:extLst>
          </p:cNvPr>
          <p:cNvSpPr>
            <a:spLocks noGrp="1"/>
          </p:cNvSpPr>
          <p:nvPr>
            <p:ph type="body" sz="quarter" idx="35"/>
          </p:nvPr>
        </p:nvSpPr>
        <p:spPr>
          <a:xfrm>
            <a:off x="7933089" y="3814357"/>
            <a:ext cx="3239551" cy="457200"/>
          </a:xfrm>
        </p:spPr>
        <p:txBody>
          <a:bodyPr/>
          <a:lstStyle/>
          <a:p>
            <a:r>
              <a:rPr lang="en-US" dirty="0">
                <a:latin typeface="Segoe UI Semibold" panose="020B0702040204020203" pitchFamily="34" charset="0"/>
                <a:cs typeface="Segoe UI Semibold" panose="020B0702040204020203" pitchFamily="34" charset="0"/>
              </a:rPr>
              <a:t>Uma IA que </a:t>
            </a:r>
            <a:r>
              <a:rPr lang="en-US" dirty="0" err="1">
                <a:latin typeface="Segoe UI Semibold" panose="020B0702040204020203" pitchFamily="34" charset="0"/>
                <a:cs typeface="Segoe UI Semibold" panose="020B0702040204020203" pitchFamily="34" charset="0"/>
              </a:rPr>
              <a:t>trabalha</a:t>
            </a:r>
            <a:r>
              <a:rPr lang="en-US" dirty="0">
                <a:latin typeface="Segoe UI Semibold" panose="020B0702040204020203" pitchFamily="34" charset="0"/>
                <a:cs typeface="Segoe UI Semibold" panose="020B0702040204020203" pitchFamily="34" charset="0"/>
              </a:rPr>
              <a:t> do </a:t>
            </a:r>
            <a:r>
              <a:rPr lang="en-US" dirty="0" err="1">
                <a:latin typeface="Segoe UI Semibold" panose="020B0702040204020203" pitchFamily="34" charset="0"/>
                <a:cs typeface="Segoe UI Semibold" panose="020B0702040204020203" pitchFamily="34" charset="0"/>
              </a:rPr>
              <a:t>jeito</a:t>
            </a:r>
            <a:r>
              <a:rPr lang="en-US" dirty="0">
                <a:latin typeface="Segoe UI Semibold" panose="020B0702040204020203" pitchFamily="34" charset="0"/>
                <a:cs typeface="Segoe UI Semibold" panose="020B0702040204020203" pitchFamily="34" charset="0"/>
              </a:rPr>
              <a:t> que </a:t>
            </a:r>
            <a:r>
              <a:rPr lang="en-US" dirty="0" err="1">
                <a:latin typeface="Segoe UI Semibold" panose="020B0702040204020203" pitchFamily="34" charset="0"/>
                <a:cs typeface="Segoe UI Semibold" panose="020B0702040204020203" pitchFamily="34" charset="0"/>
              </a:rPr>
              <a:t>você</a:t>
            </a:r>
            <a:r>
              <a:rPr lang="en-US" dirty="0">
                <a:latin typeface="Segoe UI Semibold" panose="020B0702040204020203" pitchFamily="34" charset="0"/>
                <a:cs typeface="Segoe UI Semibold" panose="020B0702040204020203" pitchFamily="34" charset="0"/>
              </a:rPr>
              <a:t> </a:t>
            </a:r>
            <a:r>
              <a:rPr lang="en-US" dirty="0" err="1">
                <a:latin typeface="Segoe UI Semibold" panose="020B0702040204020203" pitchFamily="34" charset="0"/>
                <a:cs typeface="Segoe UI Semibold" panose="020B0702040204020203" pitchFamily="34" charset="0"/>
              </a:rPr>
              <a:t>faz</a:t>
            </a:r>
            <a:endParaRPr lang="en-US" dirty="0">
              <a:latin typeface="Segoe UI Semibold" panose="020B0702040204020203" pitchFamily="34" charset="0"/>
              <a:cs typeface="Segoe UI Semibold" panose="020B0702040204020203" pitchFamily="34" charset="0"/>
            </a:endParaRPr>
          </a:p>
        </p:txBody>
      </p:sp>
      <p:sp>
        <p:nvSpPr>
          <p:cNvPr id="22" name="Text Placeholder 21">
            <a:extLst>
              <a:ext uri="{FF2B5EF4-FFF2-40B4-BE49-F238E27FC236}">
                <a16:creationId xmlns:a16="http://schemas.microsoft.com/office/drawing/2014/main" id="{29D2E97A-C2E7-3B73-2874-3159036E07BF}"/>
              </a:ext>
            </a:extLst>
          </p:cNvPr>
          <p:cNvSpPr>
            <a:spLocks noGrp="1"/>
          </p:cNvSpPr>
          <p:nvPr>
            <p:ph type="body" sz="quarter" idx="36"/>
          </p:nvPr>
        </p:nvSpPr>
        <p:spPr>
          <a:xfrm>
            <a:off x="7933090" y="4289306"/>
            <a:ext cx="3239550" cy="1598980"/>
          </a:xfrm>
        </p:spPr>
        <p:txBody>
          <a:bodyPr/>
          <a:lstStyle/>
          <a:p>
            <a:r>
              <a:rPr lang="pt-BR" dirty="0">
                <a:latin typeface="Segoe UI" panose="020B0502040204020203" pitchFamily="34" charset="0"/>
                <a:cs typeface="Segoe UI" panose="020B0502040204020203" pitchFamily="34" charset="0"/>
              </a:rPr>
              <a:t>Personalize as interações usando instruções customizadas e arquivos de prompt reutilizáveis ​​adaptados aos seus fluxos de trabalho, ferramentas e projetos.</a:t>
            </a:r>
            <a:endParaRPr lang="en-US" dirty="0">
              <a:latin typeface="Segoe UI" panose="020B0502040204020203" pitchFamily="34" charset="0"/>
              <a:cs typeface="Segoe UI" panose="020B0502040204020203" pitchFamily="34" charset="0"/>
            </a:endParaRPr>
          </a:p>
        </p:txBody>
      </p:sp>
      <p:pic>
        <p:nvPicPr>
          <p:cNvPr id="27" name="Picture Placeholder 26" descr="A screenshot of a phone&#10;&#10;AI-generated content may be incorrect.">
            <a:extLst>
              <a:ext uri="{FF2B5EF4-FFF2-40B4-BE49-F238E27FC236}">
                <a16:creationId xmlns:a16="http://schemas.microsoft.com/office/drawing/2014/main" id="{6F8473B8-B2E8-2059-3162-60917E9071FC}"/>
              </a:ext>
            </a:extLst>
          </p:cNvPr>
          <p:cNvPicPr>
            <a:picLocks noGrp="1" noChangeAspect="1"/>
          </p:cNvPicPr>
          <p:nvPr>
            <p:ph type="pic" sz="quarter" idx="4294967295"/>
          </p:nvPr>
        </p:nvPicPr>
        <p:blipFill rotWithShape="1">
          <a:blip r:embed="rId5"/>
          <a:srcRect t="-30834" b="-30834"/>
          <a:stretch>
            <a:fillRect/>
          </a:stretch>
        </p:blipFill>
        <p:spPr>
          <a:xfrm>
            <a:off x="420061" y="658537"/>
            <a:ext cx="3739441" cy="3386820"/>
          </a:xfrm>
          <a:prstGeom prst="roundRect">
            <a:avLst>
              <a:gd name="adj" fmla="val 2850"/>
            </a:avLst>
          </a:prstGeom>
        </p:spPr>
      </p:pic>
    </p:spTree>
    <p:extLst>
      <p:ext uri="{BB962C8B-B14F-4D97-AF65-F5344CB8AC3E}">
        <p14:creationId xmlns:p14="http://schemas.microsoft.com/office/powerpoint/2010/main" val="140805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7F308-67F5-004C-4349-A3661FB5AC82}"/>
              </a:ext>
            </a:extLst>
          </p:cNvPr>
          <p:cNvSpPr>
            <a:spLocks noGrp="1"/>
          </p:cNvSpPr>
          <p:nvPr>
            <p:ph type="body" sz="quarter" idx="26"/>
          </p:nvPr>
        </p:nvSpPr>
        <p:spPr>
          <a:xfrm>
            <a:off x="738767" y="2953609"/>
            <a:ext cx="4435909" cy="1959585"/>
          </a:xfrm>
        </p:spPr>
        <p:txBody>
          <a:bodyPr/>
          <a:lstStyle/>
          <a:p>
            <a:r>
              <a:rPr lang="pt-BR" dirty="0">
                <a:latin typeface="Segoe UI" panose="020B0502040204020203" pitchFamily="34" charset="0"/>
                <a:cs typeface="Segoe UI" panose="020B0502040204020203" pitchFamily="34" charset="0"/>
              </a:rPr>
              <a:t>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prevê seu próximo passo enquanto você codifica. Use a tecla </a:t>
            </a:r>
            <a:r>
              <a:rPr lang="pt-BR" dirty="0" err="1">
                <a:latin typeface="Segoe UI" panose="020B0502040204020203" pitchFamily="34" charset="0"/>
                <a:cs typeface="Segoe UI" panose="020B0502040204020203" pitchFamily="34" charset="0"/>
              </a:rPr>
              <a:t>Tab</a:t>
            </a:r>
            <a:r>
              <a:rPr lang="pt-BR" dirty="0">
                <a:latin typeface="Segoe UI" panose="020B0502040204020203" pitchFamily="34" charset="0"/>
                <a:cs typeface="Segoe UI" panose="020B0502040204020203" pitchFamily="34" charset="0"/>
              </a:rPr>
              <a:t> para aceitar sugestões de IA diretamente no seu editor. Ele recomenda de forma inteligente o que alterar — e onde — com base nas edições que você já está fazendo.</a:t>
            </a:r>
            <a:endParaRPr lang="en-US" dirty="0">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0CF55731-9F86-6152-D2AA-CF510E927C22}"/>
              </a:ext>
            </a:extLst>
          </p:cNvPr>
          <p:cNvSpPr>
            <a:spLocks noGrp="1"/>
          </p:cNvSpPr>
          <p:nvPr>
            <p:ph type="body" sz="quarter" idx="30"/>
          </p:nvPr>
        </p:nvSpPr>
        <p:spPr>
          <a:xfrm>
            <a:off x="738767" y="1573760"/>
            <a:ext cx="4435906" cy="538737"/>
          </a:xfrm>
        </p:spPr>
        <p:txBody>
          <a:bodyPr/>
          <a:lstStyle/>
          <a:p>
            <a:r>
              <a:rPr lang="en-US" dirty="0">
                <a:latin typeface="Segoe UI" panose="020B0502040204020203" pitchFamily="34" charset="0"/>
                <a:cs typeface="Segoe UI" panose="020B0502040204020203" pitchFamily="34" charset="0"/>
              </a:rPr>
              <a:t>Next edit suggestions</a:t>
            </a:r>
          </a:p>
        </p:txBody>
      </p:sp>
      <p:sp>
        <p:nvSpPr>
          <p:cNvPr id="4" name="Text Placeholder 3">
            <a:extLst>
              <a:ext uri="{FF2B5EF4-FFF2-40B4-BE49-F238E27FC236}">
                <a16:creationId xmlns:a16="http://schemas.microsoft.com/office/drawing/2014/main" id="{C334AFAB-942B-65BD-55E8-33515DEAE803}"/>
              </a:ext>
            </a:extLst>
          </p:cNvPr>
          <p:cNvSpPr>
            <a:spLocks noGrp="1"/>
          </p:cNvSpPr>
          <p:nvPr>
            <p:ph type="body" sz="quarter" idx="31"/>
          </p:nvPr>
        </p:nvSpPr>
        <p:spPr/>
        <p:txBody>
          <a:bodyPr/>
          <a:lstStyle/>
          <a:p>
            <a:endParaRPr lang="en-US"/>
          </a:p>
        </p:txBody>
      </p:sp>
      <p:pic>
        <p:nvPicPr>
          <p:cNvPr id="7" name="Picture Placeholder 6" descr="A screenshot of a computer program&#10;&#10;AI-generated content may be incorrect.">
            <a:extLst>
              <a:ext uri="{FF2B5EF4-FFF2-40B4-BE49-F238E27FC236}">
                <a16:creationId xmlns:a16="http://schemas.microsoft.com/office/drawing/2014/main" id="{7E94FD8B-402B-EDC6-E014-6F5A002BA3C1}"/>
              </a:ext>
            </a:extLst>
          </p:cNvPr>
          <p:cNvPicPr>
            <a:picLocks noGrp="1" noChangeAspect="1"/>
          </p:cNvPicPr>
          <p:nvPr>
            <p:ph type="pic" sz="quarter" idx="39"/>
          </p:nvPr>
        </p:nvPicPr>
        <p:blipFill rotWithShape="1">
          <a:blip r:embed="rId3"/>
          <a:srcRect t="1785" b="416"/>
          <a:stretch>
            <a:fillRect/>
          </a:stretch>
        </p:blipFill>
        <p:spPr>
          <a:xfrm>
            <a:off x="5517265" y="1156525"/>
            <a:ext cx="7284334" cy="5158297"/>
          </a:xfrm>
        </p:spPr>
      </p:pic>
    </p:spTree>
    <p:extLst>
      <p:ext uri="{BB962C8B-B14F-4D97-AF65-F5344CB8AC3E}">
        <p14:creationId xmlns:p14="http://schemas.microsoft.com/office/powerpoint/2010/main" val="417546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3904-2218-0A74-03DC-194662C4FB7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E94695E-BE3E-957C-446D-CD8D4BA13F68}"/>
              </a:ext>
            </a:extLst>
          </p:cNvPr>
          <p:cNvPicPr>
            <a:picLocks noChangeAspect="1"/>
          </p:cNvPicPr>
          <p:nvPr/>
        </p:nvPicPr>
        <p:blipFill>
          <a:blip r:embed="rId5"/>
          <a:srcRect l="20879" t="20003" r="14190" b="-1"/>
          <a:stretch/>
        </p:blipFill>
        <p:spPr>
          <a:xfrm>
            <a:off x="943633" y="1184270"/>
            <a:ext cx="5867583" cy="4066246"/>
          </a:xfrm>
          <a:prstGeom prst="roundRect">
            <a:avLst>
              <a:gd name="adj" fmla="val 2500"/>
            </a:avLst>
          </a:prstGeom>
          <a:solidFill>
            <a:schemeClr val="bg1"/>
          </a:solidFill>
          <a:ln>
            <a:solidFill>
              <a:schemeClr val="tx2"/>
            </a:solidFill>
          </a:ln>
        </p:spPr>
      </p:pic>
      <p:pic>
        <p:nvPicPr>
          <p:cNvPr id="4" name="features-river-1">
            <a:hlinkClick r:id="" action="ppaction://media"/>
            <a:extLst>
              <a:ext uri="{FF2B5EF4-FFF2-40B4-BE49-F238E27FC236}">
                <a16:creationId xmlns:a16="http://schemas.microsoft.com/office/drawing/2014/main" id="{A3513441-74D0-2D9F-7D48-3DCB6C79BCE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8786" t="12278" r="9633" b="-8356"/>
          <a:stretch/>
        </p:blipFill>
        <p:spPr>
          <a:xfrm>
            <a:off x="1204905" y="1424105"/>
            <a:ext cx="5327000" cy="4182409"/>
          </a:xfrm>
          <a:prstGeom prst="roundRect">
            <a:avLst>
              <a:gd name="adj" fmla="val 2849"/>
            </a:avLst>
          </a:prstGeom>
        </p:spPr>
      </p:pic>
      <p:sp>
        <p:nvSpPr>
          <p:cNvPr id="10" name="TextBox 9">
            <a:extLst>
              <a:ext uri="{FF2B5EF4-FFF2-40B4-BE49-F238E27FC236}">
                <a16:creationId xmlns:a16="http://schemas.microsoft.com/office/drawing/2014/main" id="{B2933854-E2A8-2BB2-365B-6DF8782180ED}"/>
              </a:ext>
            </a:extLst>
          </p:cNvPr>
          <p:cNvSpPr txBox="1"/>
          <p:nvPr/>
        </p:nvSpPr>
        <p:spPr>
          <a:xfrm>
            <a:off x="7401744" y="1793988"/>
            <a:ext cx="3631649" cy="1089273"/>
          </a:xfrm>
          <a:prstGeom prst="rect">
            <a:avLst/>
          </a:prstGeom>
          <a:noFill/>
        </p:spPr>
        <p:txBody>
          <a:bodyPr wrap="square">
            <a:spAutoFit/>
          </a:bodyPr>
          <a:lstStyle/>
          <a:p>
            <a:pPr marL="0" marR="0" lvl="0" indent="0" algn="l" defTabSz="914217" rtl="0" eaLnBrk="1" fontAlgn="base" latinLnBrk="0" hangingPunct="1">
              <a:lnSpc>
                <a:spcPct val="90000"/>
              </a:lnSpc>
              <a:spcBef>
                <a:spcPts val="0"/>
              </a:spcBef>
              <a:spcAft>
                <a:spcPts val="0"/>
              </a:spcAft>
              <a:buClrTx/>
              <a:buSzTx/>
              <a:buFontTx/>
              <a:buNone/>
              <a:tabLst/>
              <a:defRPr/>
            </a:pPr>
            <a:r>
              <a:rPr kumimoji="0" lang="en-US" sz="3599"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Seu AI pair programmer</a:t>
            </a:r>
          </a:p>
        </p:txBody>
      </p:sp>
      <p:sp>
        <p:nvSpPr>
          <p:cNvPr id="11" name="Rounded Rectangle 10">
            <a:extLst>
              <a:ext uri="{FF2B5EF4-FFF2-40B4-BE49-F238E27FC236}">
                <a16:creationId xmlns:a16="http://schemas.microsoft.com/office/drawing/2014/main" id="{4F0E36F4-5EE2-20AC-643F-254DD57583BC}"/>
              </a:ext>
            </a:extLst>
          </p:cNvPr>
          <p:cNvSpPr/>
          <p:nvPr/>
        </p:nvSpPr>
        <p:spPr>
          <a:xfrm>
            <a:off x="7451613" y="1184270"/>
            <a:ext cx="2290874" cy="415882"/>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 Copilot</a:t>
            </a:r>
          </a:p>
        </p:txBody>
      </p:sp>
      <p:grpSp>
        <p:nvGrpSpPr>
          <p:cNvPr id="12" name="Google Shape;1693;p69">
            <a:extLst>
              <a:ext uri="{FF2B5EF4-FFF2-40B4-BE49-F238E27FC236}">
                <a16:creationId xmlns:a16="http://schemas.microsoft.com/office/drawing/2014/main" id="{3787E11C-B01B-668A-5266-B57F50E0415D}"/>
              </a:ext>
            </a:extLst>
          </p:cNvPr>
          <p:cNvGrpSpPr/>
          <p:nvPr/>
        </p:nvGrpSpPr>
        <p:grpSpPr>
          <a:xfrm>
            <a:off x="7601849" y="1307636"/>
            <a:ext cx="192359" cy="160565"/>
            <a:chOff x="690700" y="246575"/>
            <a:chExt cx="6228425" cy="5199000"/>
          </a:xfrm>
        </p:grpSpPr>
        <p:sp>
          <p:nvSpPr>
            <p:cNvPr id="13" name="Google Shape;1694;p69">
              <a:extLst>
                <a:ext uri="{FF2B5EF4-FFF2-40B4-BE49-F238E27FC236}">
                  <a16:creationId xmlns:a16="http://schemas.microsoft.com/office/drawing/2014/main" id="{B89262BD-3277-8EE5-4AD3-0FD8C121A55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4" name="Google Shape;1695;p69">
              <a:extLst>
                <a:ext uri="{FF2B5EF4-FFF2-40B4-BE49-F238E27FC236}">
                  <a16:creationId xmlns:a16="http://schemas.microsoft.com/office/drawing/2014/main" id="{90D09B22-D1D5-0233-9904-24A4B4578C25}"/>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6;p69">
              <a:extLst>
                <a:ext uri="{FF2B5EF4-FFF2-40B4-BE49-F238E27FC236}">
                  <a16:creationId xmlns:a16="http://schemas.microsoft.com/office/drawing/2014/main" id="{A7C18411-C901-70F4-E9BD-B8D3DA5FDCB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sp>
        <p:nvSpPr>
          <p:cNvPr id="24" name="Rounded Rectangle 23">
            <a:extLst>
              <a:ext uri="{FF2B5EF4-FFF2-40B4-BE49-F238E27FC236}">
                <a16:creationId xmlns:a16="http://schemas.microsoft.com/office/drawing/2014/main" id="{72A3F2AE-80E2-D207-DC2B-105153B036E6}"/>
              </a:ext>
            </a:extLst>
          </p:cNvPr>
          <p:cNvSpPr/>
          <p:nvPr/>
        </p:nvSpPr>
        <p:spPr>
          <a:xfrm>
            <a:off x="7401745" y="3017951"/>
            <a:ext cx="3815292"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Sugestões</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código</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em</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tempo real </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EBB7B009-AFF0-CC67-121E-C0A538F75E42}"/>
              </a:ext>
            </a:extLst>
          </p:cNvPr>
          <p:cNvSpPr/>
          <p:nvPr/>
        </p:nvSpPr>
        <p:spPr>
          <a:xfrm>
            <a:off x="7401745" y="3494826"/>
            <a:ext cx="3109474"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Comentários</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para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códigos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6" name="Google Shape;1276;p65">
            <a:extLst>
              <a:ext uri="{FF2B5EF4-FFF2-40B4-BE49-F238E27FC236}">
                <a16:creationId xmlns:a16="http://schemas.microsoft.com/office/drawing/2014/main" id="{BA846EF7-CCA3-EBD3-E3F7-410C92E46B8F}"/>
              </a:ext>
            </a:extLst>
          </p:cNvPr>
          <p:cNvGrpSpPr/>
          <p:nvPr/>
        </p:nvGrpSpPr>
        <p:grpSpPr>
          <a:xfrm>
            <a:off x="7534659" y="3124407"/>
            <a:ext cx="202971" cy="202971"/>
            <a:chOff x="4027450" y="4768275"/>
            <a:chExt cx="58000" cy="58000"/>
          </a:xfrm>
          <a:solidFill>
            <a:schemeClr val="bg2"/>
          </a:solidFill>
        </p:grpSpPr>
        <p:sp>
          <p:nvSpPr>
            <p:cNvPr id="27" name="Google Shape;1277;p65">
              <a:extLst>
                <a:ext uri="{FF2B5EF4-FFF2-40B4-BE49-F238E27FC236}">
                  <a16:creationId xmlns:a16="http://schemas.microsoft.com/office/drawing/2014/main" id="{58347CFA-B750-F247-71BF-6F59F825CC6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8" name="Google Shape;1278;p65">
              <a:extLst>
                <a:ext uri="{FF2B5EF4-FFF2-40B4-BE49-F238E27FC236}">
                  <a16:creationId xmlns:a16="http://schemas.microsoft.com/office/drawing/2014/main" id="{F2F33C7F-509B-4BEC-DDD1-1A8EB0F0C01B}"/>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grpSp>
        <p:nvGrpSpPr>
          <p:cNvPr id="29" name="Google Shape;1276;p65">
            <a:extLst>
              <a:ext uri="{FF2B5EF4-FFF2-40B4-BE49-F238E27FC236}">
                <a16:creationId xmlns:a16="http://schemas.microsoft.com/office/drawing/2014/main" id="{C76F0B80-925D-AB80-692C-CAC1DD3B8CEE}"/>
              </a:ext>
            </a:extLst>
          </p:cNvPr>
          <p:cNvGrpSpPr/>
          <p:nvPr/>
        </p:nvGrpSpPr>
        <p:grpSpPr>
          <a:xfrm>
            <a:off x="7527651" y="3601282"/>
            <a:ext cx="202971" cy="202971"/>
            <a:chOff x="4027450" y="4768275"/>
            <a:chExt cx="58000" cy="58000"/>
          </a:xfrm>
          <a:solidFill>
            <a:schemeClr val="bg2"/>
          </a:solidFill>
        </p:grpSpPr>
        <p:sp>
          <p:nvSpPr>
            <p:cNvPr id="30" name="Google Shape;1277;p65">
              <a:extLst>
                <a:ext uri="{FF2B5EF4-FFF2-40B4-BE49-F238E27FC236}">
                  <a16:creationId xmlns:a16="http://schemas.microsoft.com/office/drawing/2014/main" id="{B9322D51-A780-D746-AE8E-5BFDDF210890}"/>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1" name="Google Shape;1278;p65">
              <a:extLst>
                <a:ext uri="{FF2B5EF4-FFF2-40B4-BE49-F238E27FC236}">
                  <a16:creationId xmlns:a16="http://schemas.microsoft.com/office/drawing/2014/main" id="{833B360F-D016-FD74-966F-B40C8AB3CEA2}"/>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7" name="Rounded Rectangle 24">
            <a:extLst>
              <a:ext uri="{FF2B5EF4-FFF2-40B4-BE49-F238E27FC236}">
                <a16:creationId xmlns:a16="http://schemas.microsoft.com/office/drawing/2014/main" id="{D6248464-19D4-9359-47E4-8A730A897B5F}"/>
              </a:ext>
            </a:extLst>
          </p:cNvPr>
          <p:cNvSpPr/>
          <p:nvPr/>
        </p:nvSpPr>
        <p:spPr>
          <a:xfrm>
            <a:off x="7401744" y="3971700"/>
            <a:ext cx="2749127" cy="472399"/>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Next edit suggestions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8" name="Google Shape;1276;p65">
            <a:extLst>
              <a:ext uri="{FF2B5EF4-FFF2-40B4-BE49-F238E27FC236}">
                <a16:creationId xmlns:a16="http://schemas.microsoft.com/office/drawing/2014/main" id="{8433499B-FE6D-495A-66BF-B8BB10CB68A4}"/>
              </a:ext>
            </a:extLst>
          </p:cNvPr>
          <p:cNvGrpSpPr/>
          <p:nvPr/>
        </p:nvGrpSpPr>
        <p:grpSpPr>
          <a:xfrm>
            <a:off x="7527651" y="4078157"/>
            <a:ext cx="202971" cy="202971"/>
            <a:chOff x="4027450" y="4768275"/>
            <a:chExt cx="58000" cy="58000"/>
          </a:xfrm>
          <a:solidFill>
            <a:schemeClr val="bg2"/>
          </a:solidFill>
        </p:grpSpPr>
        <p:sp>
          <p:nvSpPr>
            <p:cNvPr id="9" name="Google Shape;1277;p65">
              <a:extLst>
                <a:ext uri="{FF2B5EF4-FFF2-40B4-BE49-F238E27FC236}">
                  <a16:creationId xmlns:a16="http://schemas.microsoft.com/office/drawing/2014/main" id="{54AF47CB-4C3B-DD53-C36D-4A0D68960BBA}"/>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16" name="Google Shape;1278;p65">
              <a:extLst>
                <a:ext uri="{FF2B5EF4-FFF2-40B4-BE49-F238E27FC236}">
                  <a16:creationId xmlns:a16="http://schemas.microsoft.com/office/drawing/2014/main" id="{696F7101-89F3-9675-61E5-77E7D0BD7E94}"/>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17" name="Rounded Rectangle 24">
            <a:extLst>
              <a:ext uri="{FF2B5EF4-FFF2-40B4-BE49-F238E27FC236}">
                <a16:creationId xmlns:a16="http://schemas.microsoft.com/office/drawing/2014/main" id="{FCFED1F4-D8F5-88A0-B27D-4920151F71B7}"/>
              </a:ext>
            </a:extLst>
          </p:cNvPr>
          <p:cNvSpPr/>
          <p:nvPr/>
        </p:nvSpPr>
        <p:spPr>
          <a:xfrm>
            <a:off x="7401745" y="4448576"/>
            <a:ext cx="3631648" cy="41060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1500" dirty="0">
                <a:solidFill>
                  <a:srgbClr val="FFFFFE"/>
                </a:solidFill>
                <a:latin typeface="Segoe UI" panose="020B0502040204020203" pitchFamily="34" charset="0"/>
                <a:cs typeface="Segoe UI" panose="020B0502040204020203" pitchFamily="34" charset="0"/>
              </a:rPr>
              <a:t>       M</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odelo</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gpt4o-copilot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aprimorado</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8" name="Google Shape;1276;p65">
            <a:extLst>
              <a:ext uri="{FF2B5EF4-FFF2-40B4-BE49-F238E27FC236}">
                <a16:creationId xmlns:a16="http://schemas.microsoft.com/office/drawing/2014/main" id="{AA28E4D0-5DF1-F851-8BBA-5FB747E458D2}"/>
              </a:ext>
            </a:extLst>
          </p:cNvPr>
          <p:cNvGrpSpPr/>
          <p:nvPr/>
        </p:nvGrpSpPr>
        <p:grpSpPr>
          <a:xfrm>
            <a:off x="7527652" y="4555031"/>
            <a:ext cx="202971" cy="202971"/>
            <a:chOff x="4027450" y="4768275"/>
            <a:chExt cx="58000" cy="58000"/>
          </a:xfrm>
          <a:solidFill>
            <a:schemeClr val="bg2"/>
          </a:solidFill>
        </p:grpSpPr>
        <p:sp>
          <p:nvSpPr>
            <p:cNvPr id="19" name="Google Shape;1277;p65">
              <a:extLst>
                <a:ext uri="{FF2B5EF4-FFF2-40B4-BE49-F238E27FC236}">
                  <a16:creationId xmlns:a16="http://schemas.microsoft.com/office/drawing/2014/main" id="{3A2EBE84-C7E3-7D9C-418B-2135527AA91B}"/>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0" name="Google Shape;1278;p65">
              <a:extLst>
                <a:ext uri="{FF2B5EF4-FFF2-40B4-BE49-F238E27FC236}">
                  <a16:creationId xmlns:a16="http://schemas.microsoft.com/office/drawing/2014/main" id="{23838538-DC16-B99A-1EAB-D8C3489708C7}"/>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22" name="Rounded Rectangle 24">
            <a:extLst>
              <a:ext uri="{FF2B5EF4-FFF2-40B4-BE49-F238E27FC236}">
                <a16:creationId xmlns:a16="http://schemas.microsoft.com/office/drawing/2014/main" id="{1A98961B-A659-0FF5-FC08-8A09D603EAC8}"/>
              </a:ext>
            </a:extLst>
          </p:cNvPr>
          <p:cNvSpPr/>
          <p:nvPr/>
        </p:nvSpPr>
        <p:spPr>
          <a:xfrm>
            <a:off x="7401744" y="4925450"/>
            <a:ext cx="3213869" cy="44411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GitHub Copilot Chat &amp; Edits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3" name="Google Shape;1276;p65">
            <a:extLst>
              <a:ext uri="{FF2B5EF4-FFF2-40B4-BE49-F238E27FC236}">
                <a16:creationId xmlns:a16="http://schemas.microsoft.com/office/drawing/2014/main" id="{E23FEC27-FB23-A48F-8F5B-43E8BAADC771}"/>
              </a:ext>
            </a:extLst>
          </p:cNvPr>
          <p:cNvGrpSpPr/>
          <p:nvPr/>
        </p:nvGrpSpPr>
        <p:grpSpPr>
          <a:xfrm>
            <a:off x="7527651" y="5027431"/>
            <a:ext cx="202971" cy="202971"/>
            <a:chOff x="4027450" y="4768275"/>
            <a:chExt cx="58000" cy="58000"/>
          </a:xfrm>
          <a:solidFill>
            <a:schemeClr val="bg2"/>
          </a:solidFill>
        </p:grpSpPr>
        <p:sp>
          <p:nvSpPr>
            <p:cNvPr id="33" name="Google Shape;1277;p65">
              <a:extLst>
                <a:ext uri="{FF2B5EF4-FFF2-40B4-BE49-F238E27FC236}">
                  <a16:creationId xmlns:a16="http://schemas.microsoft.com/office/drawing/2014/main" id="{71284B8C-ADD7-1D07-1361-19B243A7569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4" name="Google Shape;1278;p65">
              <a:extLst>
                <a:ext uri="{FF2B5EF4-FFF2-40B4-BE49-F238E27FC236}">
                  <a16:creationId xmlns:a16="http://schemas.microsoft.com/office/drawing/2014/main" id="{F5C8C6BC-CA05-1D36-D864-E04BDC840D1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pic>
        <p:nvPicPr>
          <p:cNvPr id="40" name="Picture 39">
            <a:extLst>
              <a:ext uri="{FF2B5EF4-FFF2-40B4-BE49-F238E27FC236}">
                <a16:creationId xmlns:a16="http://schemas.microsoft.com/office/drawing/2014/main" id="{320C230C-1CE0-C3C2-A2ED-AB99363151E9}"/>
              </a:ext>
            </a:extLst>
          </p:cNvPr>
          <p:cNvPicPr>
            <a:picLocks noChangeAspect="1"/>
          </p:cNvPicPr>
          <p:nvPr/>
        </p:nvPicPr>
        <p:blipFill>
          <a:blip r:embed="rId7"/>
          <a:stretch>
            <a:fillRect/>
          </a:stretch>
        </p:blipFill>
        <p:spPr>
          <a:xfrm>
            <a:off x="1063675" y="5451440"/>
            <a:ext cx="5627498" cy="926192"/>
          </a:xfrm>
          <a:prstGeom prst="rect">
            <a:avLst/>
          </a:prstGeom>
        </p:spPr>
      </p:pic>
      <p:sp>
        <p:nvSpPr>
          <p:cNvPr id="6" name="Rounded Rectangle 24">
            <a:extLst>
              <a:ext uri="{FF2B5EF4-FFF2-40B4-BE49-F238E27FC236}">
                <a16:creationId xmlns:a16="http://schemas.microsoft.com/office/drawing/2014/main" id="{6D81159C-8985-CFB7-67C2-8A17BA2F5E60}"/>
              </a:ext>
            </a:extLst>
          </p:cNvPr>
          <p:cNvSpPr/>
          <p:nvPr/>
        </p:nvSpPr>
        <p:spPr>
          <a:xfrm>
            <a:off x="7401744" y="5407601"/>
            <a:ext cx="2870969"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Inline chat commands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2" name="Google Shape;1276;p65">
            <a:extLst>
              <a:ext uri="{FF2B5EF4-FFF2-40B4-BE49-F238E27FC236}">
                <a16:creationId xmlns:a16="http://schemas.microsoft.com/office/drawing/2014/main" id="{115ABC7F-EAE7-F14C-6701-AE73EEF4CB54}"/>
              </a:ext>
            </a:extLst>
          </p:cNvPr>
          <p:cNvGrpSpPr/>
          <p:nvPr/>
        </p:nvGrpSpPr>
        <p:grpSpPr>
          <a:xfrm>
            <a:off x="7527651" y="5509581"/>
            <a:ext cx="202971" cy="202971"/>
            <a:chOff x="4027450" y="4768275"/>
            <a:chExt cx="58000" cy="58000"/>
          </a:xfrm>
          <a:solidFill>
            <a:schemeClr val="bg2"/>
          </a:solidFill>
        </p:grpSpPr>
        <p:sp>
          <p:nvSpPr>
            <p:cNvPr id="35" name="Google Shape;1277;p65">
              <a:extLst>
                <a:ext uri="{FF2B5EF4-FFF2-40B4-BE49-F238E27FC236}">
                  <a16:creationId xmlns:a16="http://schemas.microsoft.com/office/drawing/2014/main" id="{AF695A93-DE92-0E79-E14E-898F41DDE623}"/>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6" name="Google Shape;1278;p65">
              <a:extLst>
                <a:ext uri="{FF2B5EF4-FFF2-40B4-BE49-F238E27FC236}">
                  <a16:creationId xmlns:a16="http://schemas.microsoft.com/office/drawing/2014/main" id="{FD1CEE62-700D-C246-0B04-639775955C4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37" name="Rounded Rectangle 24">
            <a:extLst>
              <a:ext uri="{FF2B5EF4-FFF2-40B4-BE49-F238E27FC236}">
                <a16:creationId xmlns:a16="http://schemas.microsoft.com/office/drawing/2014/main" id="{D3EF3046-F6E6-2F15-CA9A-3838752FD4D1}"/>
              </a:ext>
            </a:extLst>
          </p:cNvPr>
          <p:cNvSpPr/>
          <p:nvPr/>
        </p:nvSpPr>
        <p:spPr>
          <a:xfrm>
            <a:off x="7401744" y="5925463"/>
            <a:ext cx="1776296"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Agent mode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8" name="Google Shape;1276;p65">
            <a:extLst>
              <a:ext uri="{FF2B5EF4-FFF2-40B4-BE49-F238E27FC236}">
                <a16:creationId xmlns:a16="http://schemas.microsoft.com/office/drawing/2014/main" id="{F71277C6-9329-D72B-65EF-422B36A10AFF}"/>
              </a:ext>
            </a:extLst>
          </p:cNvPr>
          <p:cNvGrpSpPr/>
          <p:nvPr/>
        </p:nvGrpSpPr>
        <p:grpSpPr>
          <a:xfrm>
            <a:off x="7527651" y="6027443"/>
            <a:ext cx="202971" cy="202971"/>
            <a:chOff x="4027450" y="4768275"/>
            <a:chExt cx="58000" cy="58000"/>
          </a:xfrm>
          <a:solidFill>
            <a:schemeClr val="bg2"/>
          </a:solidFill>
        </p:grpSpPr>
        <p:sp>
          <p:nvSpPr>
            <p:cNvPr id="39" name="Google Shape;1277;p65">
              <a:extLst>
                <a:ext uri="{FF2B5EF4-FFF2-40B4-BE49-F238E27FC236}">
                  <a16:creationId xmlns:a16="http://schemas.microsoft.com/office/drawing/2014/main" id="{5FA7649E-A9AA-F508-4C33-88A6F126C6E9}"/>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1" name="Google Shape;1278;p65">
              <a:extLst>
                <a:ext uri="{FF2B5EF4-FFF2-40B4-BE49-F238E27FC236}">
                  <a16:creationId xmlns:a16="http://schemas.microsoft.com/office/drawing/2014/main" id="{2292B379-F8FC-2FC2-7494-4D233BFDE751}"/>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Tree>
    <p:extLst>
      <p:ext uri="{BB962C8B-B14F-4D97-AF65-F5344CB8AC3E}">
        <p14:creationId xmlns:p14="http://schemas.microsoft.com/office/powerpoint/2010/main" val="34103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71498" y="571872"/>
            <a:ext cx="11048942" cy="5714256"/>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46"/>
            <a:ext cx="12191937" cy="5168227"/>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483" y="5207228"/>
            <a:ext cx="5460971" cy="63492"/>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798" y="5207228"/>
            <a:ext cx="2679686" cy="63492"/>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3453" y="5207228"/>
            <a:ext cx="2679686" cy="63492"/>
          </a:xfrm>
          <a:prstGeom prst="rect">
            <a:avLst/>
          </a:prstGeom>
        </p:spPr>
      </p:pic>
      <p:pic>
        <p:nvPicPr>
          <p:cNvPr id="8" name="Image 6" descr=" "/>
          <p:cNvPicPr>
            <a:picLocks noChangeAspect="1"/>
          </p:cNvPicPr>
          <p:nvPr/>
        </p:nvPicPr>
        <p:blipFill>
          <a:blip r:embed="rId13"/>
          <a:stretch>
            <a:fillRect/>
          </a:stretch>
        </p:blipFill>
        <p:spPr>
          <a:xfrm>
            <a:off x="5587971" y="5499290"/>
            <a:ext cx="1015995" cy="330157"/>
          </a:xfrm>
          <a:prstGeom prst="rect">
            <a:avLst/>
          </a:prstGeom>
        </p:spPr>
      </p:pic>
      <p:sp>
        <p:nvSpPr>
          <p:cNvPr id="9" name="Text 0"/>
          <p:cNvSpPr/>
          <p:nvPr/>
        </p:nvSpPr>
        <p:spPr>
          <a:xfrm>
            <a:off x="5721321" y="5575480"/>
            <a:ext cx="7492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Colabore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0" name="Image 7" descr=" "/>
          <p:cNvPicPr>
            <a:picLocks noChangeAspect="1"/>
          </p:cNvPicPr>
          <p:nvPr/>
        </p:nvPicPr>
        <p:blipFill>
          <a:blip r:embed="rId14"/>
          <a:stretch>
            <a:fillRect/>
          </a:stretch>
        </p:blipFill>
        <p:spPr>
          <a:xfrm>
            <a:off x="1377943" y="5499290"/>
            <a:ext cx="1041394" cy="330157"/>
          </a:xfrm>
          <a:prstGeom prst="rect">
            <a:avLst/>
          </a:prstGeom>
        </p:spPr>
      </p:pic>
      <p:sp>
        <p:nvSpPr>
          <p:cNvPr id="11" name="Text 1"/>
          <p:cNvSpPr/>
          <p:nvPr/>
        </p:nvSpPr>
        <p:spPr>
          <a:xfrm>
            <a:off x="1511293" y="5575480"/>
            <a:ext cx="7746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Crie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2" name="Image 8" descr=" "/>
          <p:cNvPicPr>
            <a:picLocks noChangeAspect="1"/>
          </p:cNvPicPr>
          <p:nvPr/>
        </p:nvPicPr>
        <p:blipFill>
          <a:blip r:embed="rId15"/>
          <a:stretch>
            <a:fillRect/>
          </a:stretch>
        </p:blipFill>
        <p:spPr>
          <a:xfrm>
            <a:off x="9848799" y="5499290"/>
            <a:ext cx="882646" cy="330157"/>
          </a:xfrm>
          <a:prstGeom prst="rect">
            <a:avLst/>
          </a:prstGeom>
        </p:spPr>
      </p:pic>
      <p:sp>
        <p:nvSpPr>
          <p:cNvPr id="13" name="Text 2"/>
          <p:cNvSpPr/>
          <p:nvPr/>
        </p:nvSpPr>
        <p:spPr>
          <a:xfrm>
            <a:off x="9982148" y="5575480"/>
            <a:ext cx="615947"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Opere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4" name="Image 9" descr=" "/>
          <p:cNvPicPr>
            <a:picLocks noChangeAspect="1"/>
          </p:cNvPicPr>
          <p:nvPr/>
        </p:nvPicPr>
        <p:blipFill>
          <a:blip r:embed="rId16"/>
          <a:stretch>
            <a:fillRect/>
          </a:stretch>
        </p:blipFill>
        <p:spPr>
          <a:xfrm>
            <a:off x="1085845" y="4521517"/>
            <a:ext cx="419098" cy="419045"/>
          </a:xfrm>
          <a:prstGeom prst="rect">
            <a:avLst/>
          </a:prstGeom>
        </p:spPr>
      </p:pic>
      <p:pic>
        <p:nvPicPr>
          <p:cNvPr id="15"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3288" y="4515168"/>
            <a:ext cx="437150" cy="429797"/>
          </a:xfrm>
          <a:prstGeom prst="rect">
            <a:avLst/>
          </a:prstGeom>
        </p:spPr>
      </p:pic>
      <p:pic>
        <p:nvPicPr>
          <p:cNvPr id="16" name="Image 11" descr=" "/>
          <p:cNvPicPr>
            <a:picLocks noChangeAspect="1"/>
          </p:cNvPicPr>
          <p:nvPr/>
        </p:nvPicPr>
        <p:blipFill>
          <a:blip r:embed="rId19"/>
          <a:stretch>
            <a:fillRect/>
          </a:stretch>
        </p:blipFill>
        <p:spPr>
          <a:xfrm>
            <a:off x="3562332" y="4489772"/>
            <a:ext cx="480644" cy="480583"/>
          </a:xfrm>
          <a:prstGeom prst="rect">
            <a:avLst/>
          </a:prstGeom>
        </p:spPr>
      </p:pic>
      <p:pic>
        <p:nvPicPr>
          <p:cNvPr id="17" name="Image 1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2362" y="4509799"/>
            <a:ext cx="440591" cy="440536"/>
          </a:xfrm>
          <a:prstGeom prst="rect">
            <a:avLst/>
          </a:prstGeom>
        </p:spPr>
      </p:pic>
      <p:pic>
        <p:nvPicPr>
          <p:cNvPr id="18" name="Image 13" descr=" "/>
          <p:cNvPicPr>
            <a:picLocks noChangeAspect="1"/>
          </p:cNvPicPr>
          <p:nvPr/>
        </p:nvPicPr>
        <p:blipFill>
          <a:blip r:embed="rId19"/>
          <a:stretch>
            <a:fillRect/>
          </a:stretch>
        </p:blipFill>
        <p:spPr>
          <a:xfrm>
            <a:off x="4667226" y="4489772"/>
            <a:ext cx="480644" cy="480583"/>
          </a:xfrm>
          <a:prstGeom prst="rect">
            <a:avLst/>
          </a:prstGeom>
        </p:spPr>
      </p:pic>
      <p:pic>
        <p:nvPicPr>
          <p:cNvPr id="19" name="Image 14"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97264" y="4519806"/>
            <a:ext cx="420561" cy="420509"/>
          </a:xfrm>
          <a:prstGeom prst="rect">
            <a:avLst/>
          </a:prstGeom>
        </p:spPr>
      </p:pic>
      <p:pic>
        <p:nvPicPr>
          <p:cNvPr id="20" name="Image 15"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7332" y="4519819"/>
            <a:ext cx="320431" cy="315375"/>
          </a:xfrm>
          <a:prstGeom prst="rect">
            <a:avLst/>
          </a:prstGeom>
        </p:spPr>
      </p:pic>
      <p:pic>
        <p:nvPicPr>
          <p:cNvPr id="21" name="Image 16" descr=" "/>
          <p:cNvPicPr>
            <a:picLocks noChangeAspect="1"/>
          </p:cNvPicPr>
          <p:nvPr/>
        </p:nvPicPr>
        <p:blipFill>
          <a:blip r:embed="rId19"/>
          <a:stretch>
            <a:fillRect/>
          </a:stretch>
        </p:blipFill>
        <p:spPr>
          <a:xfrm>
            <a:off x="10051998" y="4489772"/>
            <a:ext cx="480643" cy="480583"/>
          </a:xfrm>
          <a:prstGeom prst="rect">
            <a:avLst/>
          </a:prstGeom>
        </p:spPr>
      </p:pic>
      <p:pic>
        <p:nvPicPr>
          <p:cNvPr id="22"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72164" y="4619930"/>
            <a:ext cx="240319" cy="210254"/>
          </a:xfrm>
          <a:prstGeom prst="rect">
            <a:avLst/>
          </a:prstGeom>
        </p:spPr>
      </p:pic>
      <p:pic>
        <p:nvPicPr>
          <p:cNvPr id="23"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82036" y="4529826"/>
            <a:ext cx="420561" cy="390474"/>
          </a:xfrm>
          <a:prstGeom prst="rect">
            <a:avLst/>
          </a:prstGeom>
        </p:spPr>
      </p:pic>
      <p:pic>
        <p:nvPicPr>
          <p:cNvPr id="24" name="Image 19" descr=" "/>
          <p:cNvPicPr>
            <a:picLocks noChangeAspect="1"/>
          </p:cNvPicPr>
          <p:nvPr/>
        </p:nvPicPr>
        <p:blipFill>
          <a:blip r:embed="rId30"/>
          <a:stretch>
            <a:fillRect/>
          </a:stretch>
        </p:blipFill>
        <p:spPr>
          <a:xfrm>
            <a:off x="6972264" y="4489772"/>
            <a:ext cx="480643" cy="480583"/>
          </a:xfrm>
          <a:prstGeom prst="rect">
            <a:avLst/>
          </a:prstGeom>
        </p:spPr>
      </p:pic>
      <p:pic>
        <p:nvPicPr>
          <p:cNvPr id="25" name="Image 20" descr=" "/>
          <p:cNvPicPr>
            <a:picLocks noChangeAspect="1"/>
          </p:cNvPicPr>
          <p:nvPr/>
        </p:nvPicPr>
        <p:blipFill>
          <a:blip r:embed="rId19"/>
          <a:stretch>
            <a:fillRect/>
          </a:stretch>
        </p:blipFill>
        <p:spPr>
          <a:xfrm>
            <a:off x="5854670" y="4489772"/>
            <a:ext cx="480644" cy="480583"/>
          </a:xfrm>
          <a:prstGeom prst="rect">
            <a:avLst/>
          </a:prstGeom>
        </p:spPr>
      </p:pic>
      <p:pic>
        <p:nvPicPr>
          <p:cNvPr id="26" name="Image 21"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84844" y="4609922"/>
            <a:ext cx="220295" cy="220262"/>
          </a:xfrm>
          <a:prstGeom prst="rect">
            <a:avLst/>
          </a:prstGeom>
        </p:spPr>
      </p:pic>
      <p:pic>
        <p:nvPicPr>
          <p:cNvPr id="27" name="Image 22"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894723" y="4529826"/>
            <a:ext cx="400538" cy="400481"/>
          </a:xfrm>
          <a:prstGeom prst="rect">
            <a:avLst/>
          </a:prstGeom>
        </p:spPr>
      </p:pic>
      <p:pic>
        <p:nvPicPr>
          <p:cNvPr id="28" name="Image 23" descr=" "/>
          <p:cNvPicPr>
            <a:picLocks noChangeAspect="1"/>
          </p:cNvPicPr>
          <p:nvPr/>
        </p:nvPicPr>
        <p:blipFill>
          <a:blip r:embed="rId19"/>
          <a:stretch>
            <a:fillRect/>
          </a:stretch>
        </p:blipFill>
        <p:spPr>
          <a:xfrm>
            <a:off x="8077158" y="4489772"/>
            <a:ext cx="480643" cy="480583"/>
          </a:xfrm>
          <a:prstGeom prst="rect">
            <a:avLst/>
          </a:prstGeom>
        </p:spPr>
      </p:pic>
      <p:pic>
        <p:nvPicPr>
          <p:cNvPr id="29"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107197" y="4529826"/>
            <a:ext cx="420561" cy="390474"/>
          </a:xfrm>
          <a:prstGeom prst="rect">
            <a:avLst/>
          </a:prstGeom>
        </p:spPr>
      </p:pic>
      <p:pic>
        <p:nvPicPr>
          <p:cNvPr id="30" name="Image 25"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97324" y="4830184"/>
            <a:ext cx="240319" cy="30035"/>
          </a:xfrm>
          <a:prstGeom prst="rect">
            <a:avLst/>
          </a:prstGeom>
        </p:spPr>
      </p:pic>
      <p:pic>
        <p:nvPicPr>
          <p:cNvPr id="31" name="Image 26"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89619" y="1654406"/>
            <a:ext cx="12700" cy="1168248"/>
          </a:xfrm>
          <a:prstGeom prst="rect">
            <a:avLst/>
          </a:prstGeom>
        </p:spPr>
      </p:pic>
      <p:pic>
        <p:nvPicPr>
          <p:cNvPr id="32" name="Image 27"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27144" y="2997256"/>
            <a:ext cx="12700" cy="1225390"/>
          </a:xfrm>
          <a:prstGeom prst="rect">
            <a:avLst/>
          </a:prstGeom>
        </p:spPr>
      </p:pic>
      <p:pic>
        <p:nvPicPr>
          <p:cNvPr id="33" name="Image 28" descr=" "/>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482838" y="2997256"/>
            <a:ext cx="12700" cy="1225390"/>
          </a:xfrm>
          <a:prstGeom prst="rect">
            <a:avLst/>
          </a:prstGeom>
        </p:spPr>
      </p:pic>
      <p:pic>
        <p:nvPicPr>
          <p:cNvPr id="34" name="Image 29" descr=" "/>
          <p:cNvPicPr>
            <a:picLocks noChangeAspect="1"/>
          </p:cNvPicPr>
          <p:nvPr/>
        </p:nvPicPr>
        <p:blipFill>
          <a:blip r:embed="rId41">
            <a:extLst>
              <a:ext uri="{96DAC541-7B7A-43D3-8B79-37D633B846F1}">
                <asvg:svgBlip xmlns:asvg="http://schemas.microsoft.com/office/drawing/2016/SVG/main" r:embed="rId44"/>
              </a:ext>
            </a:extLst>
          </a:blip>
          <a:stretch>
            <a:fillRect/>
          </a:stretch>
        </p:blipFill>
        <p:spPr>
          <a:xfrm>
            <a:off x="3797280" y="2997256"/>
            <a:ext cx="12700" cy="1225390"/>
          </a:xfrm>
          <a:prstGeom prst="rect">
            <a:avLst/>
          </a:prstGeom>
        </p:spPr>
      </p:pic>
      <p:pic>
        <p:nvPicPr>
          <p:cNvPr id="35" name="Image 30" descr=" "/>
          <p:cNvPicPr>
            <a:picLocks noChangeAspect="1"/>
          </p:cNvPicPr>
          <p:nvPr/>
        </p:nvPicPr>
        <p:blipFill>
          <a:blip r:embed="rId41">
            <a:extLst>
              <a:ext uri="{96DAC541-7B7A-43D3-8B79-37D633B846F1}">
                <asvg:svgBlip xmlns:asvg="http://schemas.microsoft.com/office/drawing/2016/SVG/main" r:embed="rId45"/>
              </a:ext>
            </a:extLst>
          </a:blip>
          <a:stretch>
            <a:fillRect/>
          </a:stretch>
        </p:blipFill>
        <p:spPr>
          <a:xfrm>
            <a:off x="4921225" y="2997256"/>
            <a:ext cx="12700" cy="1225390"/>
          </a:xfrm>
          <a:prstGeom prst="rect">
            <a:avLst/>
          </a:prstGeom>
        </p:spPr>
      </p:pic>
      <p:pic>
        <p:nvPicPr>
          <p:cNvPr id="36" name="Image 31" descr=" "/>
          <p:cNvPicPr>
            <a:picLocks noChangeAspect="1"/>
          </p:cNvPicPr>
          <p:nvPr/>
        </p:nvPicPr>
        <p:blipFill>
          <a:blip r:embed="rId41">
            <a:extLst>
              <a:ext uri="{96DAC541-7B7A-43D3-8B79-37D633B846F1}">
                <asvg:svgBlip xmlns:asvg="http://schemas.microsoft.com/office/drawing/2016/SVG/main" r:embed="rId46"/>
              </a:ext>
            </a:extLst>
          </a:blip>
          <a:stretch>
            <a:fillRect/>
          </a:stretch>
        </p:blipFill>
        <p:spPr>
          <a:xfrm>
            <a:off x="6089619" y="2997256"/>
            <a:ext cx="12700" cy="1225390"/>
          </a:xfrm>
          <a:prstGeom prst="rect">
            <a:avLst/>
          </a:prstGeom>
        </p:spPr>
      </p:pic>
      <p:pic>
        <p:nvPicPr>
          <p:cNvPr id="37" name="Image 32" descr=" "/>
          <p:cNvPicPr>
            <a:picLocks noChangeAspect="1"/>
          </p:cNvPicPr>
          <p:nvPr/>
        </p:nvPicPr>
        <p:blipFill>
          <a:blip r:embed="rId41">
            <a:extLst>
              <a:ext uri="{96DAC541-7B7A-43D3-8B79-37D633B846F1}">
                <asvg:svgBlip xmlns:asvg="http://schemas.microsoft.com/office/drawing/2016/SVG/main" r:embed="rId47"/>
              </a:ext>
            </a:extLst>
          </a:blip>
          <a:stretch>
            <a:fillRect/>
          </a:stretch>
        </p:blipFill>
        <p:spPr>
          <a:xfrm>
            <a:off x="7207213" y="2997256"/>
            <a:ext cx="12700" cy="1225390"/>
          </a:xfrm>
          <a:prstGeom prst="rect">
            <a:avLst/>
          </a:prstGeom>
        </p:spPr>
      </p:pic>
      <p:pic>
        <p:nvPicPr>
          <p:cNvPr id="38" name="Image 33" descr=" "/>
          <p:cNvPicPr>
            <a:picLocks noChangeAspect="1"/>
          </p:cNvPicPr>
          <p:nvPr/>
        </p:nvPicPr>
        <p:blipFill>
          <a:blip r:embed="rId41">
            <a:extLst>
              <a:ext uri="{96DAC541-7B7A-43D3-8B79-37D633B846F1}">
                <asvg:svgBlip xmlns:asvg="http://schemas.microsoft.com/office/drawing/2016/SVG/main" r:embed="rId48"/>
              </a:ext>
            </a:extLst>
          </a:blip>
          <a:stretch>
            <a:fillRect/>
          </a:stretch>
        </p:blipFill>
        <p:spPr>
          <a:xfrm>
            <a:off x="8312107" y="2997256"/>
            <a:ext cx="12700" cy="1225390"/>
          </a:xfrm>
          <a:prstGeom prst="rect">
            <a:avLst/>
          </a:prstGeom>
        </p:spPr>
      </p:pic>
      <p:pic>
        <p:nvPicPr>
          <p:cNvPr id="39" name="Image 34" descr=" "/>
          <p:cNvPicPr>
            <a:picLocks noChangeAspect="1"/>
          </p:cNvPicPr>
          <p:nvPr/>
        </p:nvPicPr>
        <p:blipFill>
          <a:blip r:embed="rId41">
            <a:extLst>
              <a:ext uri="{96DAC541-7B7A-43D3-8B79-37D633B846F1}">
                <asvg:svgBlip xmlns:asvg="http://schemas.microsoft.com/office/drawing/2016/SVG/main" r:embed="rId49"/>
              </a:ext>
            </a:extLst>
          </a:blip>
          <a:stretch>
            <a:fillRect/>
          </a:stretch>
        </p:blipFill>
        <p:spPr>
          <a:xfrm>
            <a:off x="10286947" y="2997256"/>
            <a:ext cx="12700" cy="1225390"/>
          </a:xfrm>
          <a:prstGeom prst="rect">
            <a:avLst/>
          </a:prstGeom>
        </p:spPr>
      </p:pic>
      <p:pic>
        <p:nvPicPr>
          <p:cNvPr id="40" name="Image 35" descr=" "/>
          <p:cNvPicPr>
            <a:picLocks noChangeAspect="1"/>
          </p:cNvPicPr>
          <p:nvPr/>
        </p:nvPicPr>
        <p:blipFill>
          <a:blip r:embed="rId50"/>
          <a:stretch>
            <a:fillRect/>
          </a:stretch>
        </p:blipFill>
        <p:spPr>
          <a:xfrm>
            <a:off x="5600671" y="2267101"/>
            <a:ext cx="990595" cy="330157"/>
          </a:xfrm>
          <a:prstGeom prst="rect">
            <a:avLst/>
          </a:prstGeom>
        </p:spPr>
      </p:pic>
      <p:sp>
        <p:nvSpPr>
          <p:cNvPr id="41" name="Text 3"/>
          <p:cNvSpPr/>
          <p:nvPr/>
        </p:nvSpPr>
        <p:spPr>
          <a:xfrm>
            <a:off x="5734021" y="2343291"/>
            <a:ext cx="7238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Agentic layer</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2" name="Shape 4"/>
          <p:cNvSpPr/>
          <p:nvPr/>
        </p:nvSpPr>
        <p:spPr>
          <a:xfrm>
            <a:off x="2781286" y="1067108"/>
            <a:ext cx="6635715" cy="584124"/>
          </a:xfrm>
          <a:prstGeom prst="roundRect">
            <a:avLst>
              <a:gd name="adj" fmla="val 13304"/>
            </a:avLst>
          </a:prstGeom>
          <a:solidFill>
            <a:srgbClr val="1A1A1A">
              <a:alpha val="100000"/>
            </a:srgbClr>
          </a:solidFill>
          <a:ln w="38100">
            <a:solidFill>
              <a:srgbClr val="4D4D4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3" name="Text 5"/>
          <p:cNvSpPr/>
          <p:nvPr/>
        </p:nvSpPr>
        <p:spPr>
          <a:xfrm>
            <a:off x="2997185" y="880220"/>
            <a:ext cx="3724575" cy="744075"/>
          </a:xfrm>
          <a:prstGeom prst="rect">
            <a:avLst/>
          </a:prstGeom>
          <a:noFill/>
          <a:ln/>
        </p:spPr>
        <p:txBody>
          <a:bodyPr wrap="square" lIns="0" tIns="0" rIns="0" bIns="0" rtlCol="0" anchor="t"/>
          <a:lstStyle/>
          <a:p>
            <a:pPr marL="0" marR="0" lvl="0" indent="0" algn="l" defTabSz="914400" rtl="0" eaLnBrk="1" fontAlgn="auto" latinLnBrk="0" hangingPunct="1">
              <a:lnSpc>
                <a:spcPts val="5888"/>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a nova central de </a:t>
            </a:r>
            <a:r>
              <a:rPr kumimoji="0" lang="en-US" sz="1800" b="0" i="0" u="none" strike="noStrike" kern="1200" cap="none" spc="0" normalizeH="0" baseline="0" noProof="0" dirty="0" err="1">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comando</a:t>
            </a:r>
            <a:r>
              <a:rPr kumimoji="0" lang="en-US" sz="1800" b="0" i="0" u="none" strike="noStrike" kern="1200" cap="none" spc="0" normalizeH="0" baseline="0" noProof="0" dirty="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a:t>
            </a:r>
          </a:p>
        </p:txBody>
      </p:sp>
      <p:pic>
        <p:nvPicPr>
          <p:cNvPr id="44" name="Image 36"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58798" y="2825829"/>
            <a:ext cx="11074342" cy="260316"/>
          </a:xfrm>
          <a:prstGeom prst="rect">
            <a:avLst/>
          </a:prstGeom>
        </p:spPr>
      </p:pic>
      <p:pic>
        <p:nvPicPr>
          <p:cNvPr id="45" name="Image 37"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60397" y="2863924"/>
            <a:ext cx="10921943" cy="82539"/>
          </a:xfrm>
          <a:prstGeom prst="rect">
            <a:avLst/>
          </a:prstGeom>
        </p:spPr>
      </p:pic>
      <p:pic>
        <p:nvPicPr>
          <p:cNvPr id="46" name="Image 38" descr=" "/>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04847" y="2959161"/>
            <a:ext cx="10629844" cy="82539"/>
          </a:xfrm>
          <a:prstGeom prst="rect">
            <a:avLst/>
          </a:prstGeom>
        </p:spPr>
      </p:pic>
      <p:sp>
        <p:nvSpPr>
          <p:cNvPr id="47" name="Shape 6"/>
          <p:cNvSpPr/>
          <p:nvPr/>
        </p:nvSpPr>
        <p:spPr>
          <a:xfrm>
            <a:off x="1289044"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8" name="Shape 7"/>
          <p:cNvSpPr/>
          <p:nvPr/>
        </p:nvSpPr>
        <p:spPr>
          <a:xfrm>
            <a:off x="244473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9" name="Shape 8"/>
          <p:cNvSpPr/>
          <p:nvPr/>
        </p:nvSpPr>
        <p:spPr>
          <a:xfrm>
            <a:off x="3759181"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0" name="Shape 9"/>
          <p:cNvSpPr/>
          <p:nvPr/>
        </p:nvSpPr>
        <p:spPr>
          <a:xfrm>
            <a:off x="4883125" y="332741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1" name="Shape 10"/>
          <p:cNvSpPr/>
          <p:nvPr/>
        </p:nvSpPr>
        <p:spPr>
          <a:xfrm>
            <a:off x="6051519" y="360677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2" name="Shape 11"/>
          <p:cNvSpPr/>
          <p:nvPr/>
        </p:nvSpPr>
        <p:spPr>
          <a:xfrm>
            <a:off x="6051519" y="1943294"/>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3" name="Shape 12"/>
          <p:cNvSpPr/>
          <p:nvPr/>
        </p:nvSpPr>
        <p:spPr>
          <a:xfrm>
            <a:off x="7169113"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4" name="Shape 13"/>
          <p:cNvSpPr/>
          <p:nvPr/>
        </p:nvSpPr>
        <p:spPr>
          <a:xfrm>
            <a:off x="827400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5" name="Shape 14"/>
          <p:cNvSpPr/>
          <p:nvPr/>
        </p:nvSpPr>
        <p:spPr>
          <a:xfrm>
            <a:off x="10248847"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73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FF86-0075-4632-E804-2359784B77A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46EF89-DEB1-0173-EF4B-9F3368F3178A}"/>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0FAEBCE3-98FD-367F-3893-89D127B6243B}"/>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A3443CB5-8FBC-87F0-532D-03598F38D482}"/>
              </a:ext>
            </a:extLst>
          </p:cNvPr>
          <p:cNvSpPr/>
          <p:nvPr/>
        </p:nvSpPr>
        <p:spPr>
          <a:xfrm>
            <a:off x="2238449" y="603618"/>
            <a:ext cx="7860894" cy="990471"/>
          </a:xfrm>
          <a:prstGeom prst="rect">
            <a:avLst/>
          </a:prstGeom>
          <a:noFill/>
          <a:ln/>
        </p:spPr>
        <p:txBody>
          <a:bodyPr wrap="square" lIns="0" tIns="0" rIns="0" bIns="0" rtlCol="0" anchor="t"/>
          <a:lstStyle/>
          <a:p>
            <a:pPr lvl="0" algn="ctr" defTabSz="457109">
              <a:lnSpc>
                <a:spcPts val="3399"/>
              </a:lnSpc>
              <a:defRPr/>
            </a:pPr>
            <a:r>
              <a:rPr lang="pt-BR" sz="2999" kern="0" spc="-60" dirty="0">
                <a:solidFill>
                  <a:srgbClr val="F5F5F5">
                    <a:alpha val="100000"/>
                  </a:srgbClr>
                </a:solidFill>
                <a:latin typeface="Segoe UI Variable Display Semibold" pitchFamily="34" charset="0"/>
                <a:ea typeface="Segoe UI Variable Display Semibold" pitchFamily="34" charset="-122"/>
                <a:cs typeface="Segoe UI Variable Display Semibold" pitchFamily="34" charset="-120"/>
              </a:rPr>
              <a:t>Os desenvolvedores gastam apenas uma fração do seu tempo escrevendo novos códigos</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5C5AD4B2-4598-2E19-EBBD-7431975484AB}"/>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92019AD0-B6FB-79FA-7217-986C9B6250E9}"/>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F4D53AC2-B528-6DBE-3B27-998DECDA3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B123DF6E-1ADE-91D9-BB45-CD366742EAB3}"/>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192C1A56-BBDE-5D11-72C3-CFF35983F844}"/>
              </a:ext>
            </a:extLst>
          </p:cNvPr>
          <p:cNvGrpSpPr/>
          <p:nvPr/>
        </p:nvGrpSpPr>
        <p:grpSpPr>
          <a:xfrm>
            <a:off x="7841068" y="3828103"/>
            <a:ext cx="2604280" cy="177752"/>
            <a:chOff x="15787279" y="7645425"/>
            <a:chExt cx="5209239" cy="355550"/>
          </a:xfrm>
        </p:grpSpPr>
        <p:pic>
          <p:nvPicPr>
            <p:cNvPr id="6" name="Image 3" descr=" ">
              <a:extLst>
                <a:ext uri="{FF2B5EF4-FFF2-40B4-BE49-F238E27FC236}">
                  <a16:creationId xmlns:a16="http://schemas.microsoft.com/office/drawing/2014/main" id="{A8AFBA64-35C6-0DED-50C9-44DAB5067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FFECC48E-643F-D220-6836-D106FF970428}"/>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BC31CD34-2636-B65D-4A4A-190E4772A922}"/>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11C1633-1966-9716-BAC2-80C0F2237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6ED14E60-D2D7-6BE5-73EC-D56A2F8754E5}"/>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609EA32-7A46-276D-A61A-3AC4C3A07803}"/>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B60AB8FD-CF44-88D4-8D5C-78553CB28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C6E6478F-D87A-1C0F-D058-16D92234B57F}"/>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95711630-5562-EA53-C0F4-A60486B779E2}"/>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BAD002A9-2D07-F6E7-0D7C-E3640D158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68EC3ACF-22E9-4A85-68F4-0F0D1B354284}"/>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50AEFB27-3F01-5F43-680B-22A7336C7120}"/>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1DA9BE81-B42B-A75B-290C-DCA5384E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F1E62D9F-B473-28A5-73C0-D14F71225E5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54D1A6E4-0FCA-6D66-B0E1-F91AF7EC9F19}"/>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8CBF5347-9970-D61C-5FC8-F0E6387F6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719BBBB9-CD79-19E2-F2A0-FD612686508F}"/>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80F976BC-D47B-44C1-0EE1-F97663A3E93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0DCAFCD9-B422-67C2-825C-1FF4DDD2FF2A}"/>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Pesquisa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96D8C9E0-E18A-6053-353B-972FC88653E0}"/>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3172E86E-C5A1-BC87-95A7-CCAB6BF2127C}"/>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Arquitetura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7A571742-7819-0C10-EFFF-B276EE326DA8}"/>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1E2A16FD-0C48-DBEC-C156-3512A2D3EF8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Refatoração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016A3885-B680-83D0-DDA5-6F97561A5032}"/>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Planejamento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A865BB40-BD52-0729-67D9-6EC368895EF5}"/>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Resolução</a:t>
            </a: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 de Bugs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BF1B5170-4C97-A750-2CB1-170211F47547}"/>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980D95E6-732E-8703-A693-F57111C6F9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A46C2556-C2A2-D8FC-D6FC-645024A784E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358E09FC-D0B2-A709-97F1-A0F3F0AE9DE5}"/>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F9E0D4B1-EA07-C11A-8A49-86183C3020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BE14B9B2-CEC0-43F4-DB46-AC7CB69A51F3}"/>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81BF4EDB-6C85-C9C6-5C69-F6F34DFFC1DD}"/>
              </a:ext>
            </a:extLst>
          </p:cNvPr>
          <p:cNvGrpSpPr/>
          <p:nvPr/>
        </p:nvGrpSpPr>
        <p:grpSpPr>
          <a:xfrm>
            <a:off x="6631038" y="2406527"/>
            <a:ext cx="3662044" cy="1473754"/>
            <a:chOff x="13263802" y="4812788"/>
            <a:chExt cx="7325042" cy="2947891"/>
          </a:xfrm>
        </p:grpSpPr>
        <p:grpSp>
          <p:nvGrpSpPr>
            <p:cNvPr id="55" name="Group 54">
              <a:extLst>
                <a:ext uri="{FF2B5EF4-FFF2-40B4-BE49-F238E27FC236}">
                  <a16:creationId xmlns:a16="http://schemas.microsoft.com/office/drawing/2014/main" id="{85627510-844A-D332-0DBB-3E0023B891DC}"/>
                </a:ext>
              </a:extLst>
            </p:cNvPr>
            <p:cNvGrpSpPr/>
            <p:nvPr/>
          </p:nvGrpSpPr>
          <p:grpSpPr>
            <a:xfrm>
              <a:off x="13263802" y="4812788"/>
              <a:ext cx="7325042" cy="2947891"/>
              <a:chOff x="24486086" y="3312116"/>
              <a:chExt cx="7325042" cy="2947891"/>
            </a:xfrm>
          </p:grpSpPr>
          <p:sp>
            <p:nvSpPr>
              <p:cNvPr id="35" name="Text 22">
                <a:extLst>
                  <a:ext uri="{FF2B5EF4-FFF2-40B4-BE49-F238E27FC236}">
                    <a16:creationId xmlns:a16="http://schemas.microsoft.com/office/drawing/2014/main" id="{D7C4EA3A-6241-6FA2-F13F-F9E9243352C3}"/>
                  </a:ext>
                </a:extLst>
              </p:cNvPr>
              <p:cNvSpPr/>
              <p:nvPr/>
            </p:nvSpPr>
            <p:spPr>
              <a:xfrm>
                <a:off x="28263151" y="3312116"/>
                <a:ext cx="3547977"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dirty="0" err="1">
                    <a:ln>
                      <a:noFill/>
                    </a:ln>
                    <a:solidFill>
                      <a:srgbClr val="9B4DFF">
                        <a:lumMod val="60000"/>
                        <a:lumOff val="40000"/>
                      </a:srgbClr>
                    </a:solidFill>
                    <a:effectLst/>
                    <a:uLnTx/>
                    <a:uFillTx/>
                    <a:latin typeface="Segoe UI Variable Display" pitchFamily="2" charset="0"/>
                    <a:ea typeface="Segoe UI Variable Display Bold" pitchFamily="34" charset="-122"/>
                    <a:cs typeface="Segoe UI Variable Display Bold" pitchFamily="34" charset="-120"/>
                  </a:rPr>
                  <a:t>Codificação</a:t>
                </a:r>
                <a:endParaRPr kumimoji="0" lang="en-US" sz="2000" b="1" i="0" u="none" strike="noStrike" kern="1200" cap="none" spc="0" normalizeH="0" baseline="0" noProof="0" dirty="0">
                  <a:ln>
                    <a:noFill/>
                  </a:ln>
                  <a:solidFill>
                    <a:srgbClr val="9B4DFF">
                      <a:lumMod val="60000"/>
                      <a:lumOff val="40000"/>
                    </a:srgbClr>
                  </a:solidFill>
                  <a:effectLst/>
                  <a:uLnTx/>
                  <a:uFillTx/>
                  <a:latin typeface="Segoe UI Variable Display" pitchFamily="2" charset="0"/>
                  <a:ea typeface="+mn-ea"/>
                  <a:cs typeface="+mn-cs"/>
                </a:endParaRPr>
              </a:p>
            </p:txBody>
          </p:sp>
          <p:grpSp>
            <p:nvGrpSpPr>
              <p:cNvPr id="54" name="Group 53">
                <a:extLst>
                  <a:ext uri="{FF2B5EF4-FFF2-40B4-BE49-F238E27FC236}">
                    <a16:creationId xmlns:a16="http://schemas.microsoft.com/office/drawing/2014/main" id="{2BCE618C-34B2-F44E-F504-EDFD04C3C5BD}"/>
                  </a:ext>
                </a:extLst>
              </p:cNvPr>
              <p:cNvGrpSpPr/>
              <p:nvPr/>
            </p:nvGrpSpPr>
            <p:grpSpPr>
              <a:xfrm>
                <a:off x="24486086" y="3631107"/>
                <a:ext cx="2235200" cy="2628900"/>
                <a:chOff x="24486086" y="3631107"/>
                <a:chExt cx="2235200" cy="2628900"/>
              </a:xfrm>
            </p:grpSpPr>
            <p:pic>
              <p:nvPicPr>
                <p:cNvPr id="46" name="Picture 45" descr="A purple curved object on a black background&#10;&#10;AI-generated content may be incorrect.">
                  <a:extLst>
                    <a:ext uri="{FF2B5EF4-FFF2-40B4-BE49-F238E27FC236}">
                      <a16:creationId xmlns:a16="http://schemas.microsoft.com/office/drawing/2014/main" id="{1E26A96F-D740-738D-8812-CC64ABD98FB8}"/>
                    </a:ext>
                  </a:extLst>
                </p:cNvPr>
                <p:cNvPicPr>
                  <a:picLocks noChangeAspect="1"/>
                </p:cNvPicPr>
                <p:nvPr/>
              </p:nvPicPr>
              <p:blipFill>
                <a:blip r:embed="rId17"/>
                <a:stretch>
                  <a:fillRect/>
                </a:stretch>
              </p:blipFill>
              <p:spPr>
                <a:xfrm>
                  <a:off x="24486086" y="3631107"/>
                  <a:ext cx="2235200" cy="2628900"/>
                </a:xfrm>
                <a:prstGeom prst="rect">
                  <a:avLst/>
                </a:prstGeom>
              </p:spPr>
            </p:pic>
            <p:sp>
              <p:nvSpPr>
                <p:cNvPr id="43" name="Text 12">
                  <a:extLst>
                    <a:ext uri="{FF2B5EF4-FFF2-40B4-BE49-F238E27FC236}">
                      <a16:creationId xmlns:a16="http://schemas.microsoft.com/office/drawing/2014/main" id="{A694780E-ECAB-9258-70B9-4314697D08AD}"/>
                    </a:ext>
                  </a:extLst>
                </p:cNvPr>
                <p:cNvSpPr/>
                <p:nvPr/>
              </p:nvSpPr>
              <p:spPr>
                <a:xfrm>
                  <a:off x="25235838" y="4854715"/>
                  <a:ext cx="952619" cy="711200"/>
                </a:xfrm>
                <a:prstGeom prst="rect">
                  <a:avLst/>
                </a:prstGeom>
                <a:noFill/>
                <a:ln/>
              </p:spPr>
              <p:txBody>
                <a:bodyPr wrap="square" lIns="0" tIns="0" rIns="0" bIns="0" rtlCol="0" anchor="t"/>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800" b="0" i="0" u="none" strike="noStrike" kern="0" cap="none" spc="-36" normalizeH="0" baseline="0" noProof="0">
                      <a:ln>
                        <a:noFill/>
                      </a:ln>
                      <a:solidFill>
                        <a:srgbClr val="FFFFFF"/>
                      </a:solidFill>
                      <a:effectLst/>
                      <a:uLnTx/>
                      <a:uFillTx/>
                      <a:latin typeface="Segoe UI Variable Display Semibold" pitchFamily="34" charset="0"/>
                      <a:ea typeface="Segoe UI Variable Display Semibold" pitchFamily="34" charset="-122"/>
                      <a:cs typeface="Segoe UI Variable Display Semibold" pitchFamily="34" charset="-120"/>
                    </a:rPr>
                    <a:t>14%</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61" name="Group 60">
              <a:extLst>
                <a:ext uri="{FF2B5EF4-FFF2-40B4-BE49-F238E27FC236}">
                  <a16:creationId xmlns:a16="http://schemas.microsoft.com/office/drawing/2014/main" id="{257C8545-CE04-54CF-C1A9-0767FC898D96}"/>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6E78C42B-7362-CF1A-B0B2-6F20D268B4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D794166E-548B-6F2D-7602-85D73401B4A3}"/>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4E74F329-2112-08D5-7864-BBABC80428CF}"/>
              </a:ext>
            </a:extLst>
          </p:cNvPr>
          <p:cNvPicPr>
            <a:picLocks noChangeAspect="1"/>
          </p:cNvPicPr>
          <p:nvPr/>
        </p:nvPicPr>
        <p:blipFill>
          <a:blip r:embed="rId18"/>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A9EE8C8C-1312-3603-4C6D-66A874D13744}"/>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a:ea typeface="+mn-ea"/>
                <a:cs typeface="+mn-cs"/>
              </a:rPr>
              <a:t>Deploying /</a:t>
            </a:r>
          </a:p>
          <a:p>
            <a:pPr marL="0" marR="0" lvl="0" indent="0" algn="l" defTabSz="457109" rtl="0" eaLnBrk="1" fontAlgn="auto" latinLnBrk="0" hangingPunct="1">
              <a:lnSpc>
                <a:spcPts val="1800"/>
              </a:lnSpc>
              <a:spcBef>
                <a:spcPts val="0"/>
              </a:spcBef>
              <a:spcAft>
                <a:spcPts val="0"/>
              </a:spcAft>
              <a:buClrTx/>
              <a:buSzTx/>
              <a:buFontTx/>
              <a:buNone/>
              <a:tabLst/>
              <a:defRPr/>
            </a:pPr>
            <a:r>
              <a:rPr lang="en-US" sz="1400" kern="0" spc="-28" dirty="0" err="1">
                <a:solidFill>
                  <a:srgbClr val="F5F5F5">
                    <a:alpha val="100000"/>
                  </a:srgbClr>
                </a:solidFill>
                <a:latin typeface="Segoe UI Variable Display Regular"/>
              </a:rPr>
              <a:t>Publicações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98B9CF9-87B8-37F2-9A67-2FF8EF98A679}"/>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C78634D4-2D9E-8EF5-00DE-D67E43A62A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8E709B9D-B7B1-BC08-6122-AA82BE215D3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6814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CCE3-BE07-1907-06D2-4CC233F3411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7D3DBE6-5ACA-CD11-F443-771D78741BF3}"/>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9285FE2A-14EC-4F50-C3EF-32CAC88B3D9D}"/>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01F14FBE-6207-D680-D0C9-355153E4671D}"/>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O GitHub Copilot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pode</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ajudar</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você</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com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tudo</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8DAD1D0A-8F93-8304-219A-0CA262BDA1AA}"/>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B90378B9-5B7A-AF28-0C53-F431B33D25FB}"/>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7F85638B-FE7C-D526-AF2C-130EC4D5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7877CDCD-374F-569A-9AEA-1CBD022F09D1}"/>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4F755725-3F4D-E89D-BC7C-94632384BB47}"/>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ED05F95-ECA2-2AE9-9B43-AC2E1D64C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01630DB7-F478-AB68-1ED7-ECA004CFE83D}"/>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3DA3ADB5-57EF-3378-C74B-0D34418F003E}"/>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62BA110-3EE2-C332-16A6-DCED5B24D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11F66867-B2C7-A81B-6624-081C6EB8FFE8}"/>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1DBFE01E-F2A2-BCFE-916D-53FE52488450}"/>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307477A7-2AD3-9C97-FA64-F2D66ED1E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03C0C98E-2A36-BB09-FDEC-8475088C2386}"/>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1F534EEF-378D-5986-DCDA-127DD9FA11EC}"/>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2DDBC603-37E1-C7A6-8F89-F982439CFF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20A6D4F5-5929-9EBB-781B-855683D5EE77}"/>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479F8290-EFD7-1249-2F93-F7B276ECCD4F}"/>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03CFB27E-3636-FBC1-93CD-DCE203C30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D576F953-C2E6-2C67-04DC-014534CCCEF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7CCD6F66-A284-D5E4-6F7E-B555A1AF56FC}"/>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085A256A-9163-1343-B095-DF32E44A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0159B338-33E4-2DE1-19E3-97E87360237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E6084338-AD38-A727-F937-92C15AAE866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7EC7B876-B0D1-77CC-5FA8-4399491828E9}"/>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Pesquisa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0E4567E4-5A75-7A03-4046-5AAB4D38038A}"/>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1E660E50-5EF8-8AC1-5020-87B399264174}"/>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Arquitetura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569C7D03-38F0-1EA6-963F-D8DAA223CA7A}"/>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99B482C6-94DE-5BC4-03E4-CE6384AED6A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Refatoração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BF0D1AC4-9D12-790B-508A-7D4362373DE1}"/>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Planejamento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363FE22C-14A8-A433-C52A-0FF45E7FC838}"/>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Resolução</a:t>
            </a: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 de Bugs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A9D8484A-046E-F660-323F-1B60C0C1D9C8}"/>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A83BD619-8EF0-B41D-2415-BAAF3EE205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C518848C-39C3-7708-74F4-B6738C041B5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07B89944-DCE2-91EC-0C7D-6E088F12D3F1}"/>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5572D556-6278-6638-6CDB-96D6DD8AA1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AABC8DED-2034-CEB4-44A9-ECA1E41C00BE}"/>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03B63BB4-A590-A627-F5F5-38BFC0DC7DB0}"/>
              </a:ext>
            </a:extLst>
          </p:cNvPr>
          <p:cNvGrpSpPr/>
          <p:nvPr/>
        </p:nvGrpSpPr>
        <p:grpSpPr>
          <a:xfrm>
            <a:off x="7776404" y="2406527"/>
            <a:ext cx="2516677" cy="837618"/>
            <a:chOff x="15554834" y="4812788"/>
            <a:chExt cx="5034010" cy="1675454"/>
          </a:xfrm>
        </p:grpSpPr>
        <p:sp>
          <p:nvSpPr>
            <p:cNvPr id="35" name="Text 22">
              <a:extLst>
                <a:ext uri="{FF2B5EF4-FFF2-40B4-BE49-F238E27FC236}">
                  <a16:creationId xmlns:a16="http://schemas.microsoft.com/office/drawing/2014/main" id="{8143E5E5-5EDC-0A9F-F89C-18CAC784ED01}"/>
                </a:ext>
              </a:extLst>
            </p:cNvPr>
            <p:cNvSpPr/>
            <p:nvPr/>
          </p:nvSpPr>
          <p:spPr>
            <a:xfrm>
              <a:off x="17040868" y="4812788"/>
              <a:ext cx="3547976"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dirty="0" err="1">
                  <a:ln>
                    <a:noFill/>
                  </a:ln>
                  <a:solidFill>
                    <a:srgbClr val="FFFFFE"/>
                  </a:solidFill>
                  <a:effectLst/>
                  <a:uLnTx/>
                  <a:uFillTx/>
                  <a:latin typeface="Segoe UI Variable Display" pitchFamily="2" charset="0"/>
                  <a:ea typeface="Segoe UI Variable Display Bold" pitchFamily="34" charset="-122"/>
                  <a:cs typeface="Segoe UI Variable Display Bold" pitchFamily="34" charset="-120"/>
                </a:rPr>
                <a:t>Codificação</a:t>
              </a:r>
              <a:endParaRPr kumimoji="0" lang="en-US" sz="2000" b="1" i="0" u="none" strike="noStrike" kern="1200" cap="none" spc="0" normalizeH="0" baseline="0" noProof="0" dirty="0">
                <a:ln>
                  <a:noFill/>
                </a:ln>
                <a:solidFill>
                  <a:srgbClr val="FFFFFE"/>
                </a:solidFill>
                <a:effectLst/>
                <a:uLnTx/>
                <a:uFillTx/>
                <a:latin typeface="Segoe UI Variable Display" pitchFamily="2" charset="0"/>
                <a:ea typeface="+mn-ea"/>
                <a:cs typeface="+mn-cs"/>
              </a:endParaRPr>
            </a:p>
          </p:txBody>
        </p:sp>
        <p:grpSp>
          <p:nvGrpSpPr>
            <p:cNvPr id="61" name="Group 60">
              <a:extLst>
                <a:ext uri="{FF2B5EF4-FFF2-40B4-BE49-F238E27FC236}">
                  <a16:creationId xmlns:a16="http://schemas.microsoft.com/office/drawing/2014/main" id="{6C87463C-A2F2-6AC4-0C81-6A63402E91C0}"/>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C40FB33F-C929-F728-1357-5934FEE99F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63DC71AF-8E83-9D7F-DF55-2D1793AE7255}"/>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02AA656D-FF57-263D-1770-F7C75FA014C0}"/>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977F2C98-234F-3B81-4AA8-128E1054DA98}"/>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a:ea typeface="+mn-ea"/>
                <a:cs typeface="+mn-cs"/>
              </a:rPr>
              <a:t>Deploying</a:t>
            </a:r>
            <a:r>
              <a:rPr lang="en-US" sz="1400" kern="0" spc="-28" dirty="0">
                <a:solidFill>
                  <a:srgbClr val="F5F5F5">
                    <a:alpha val="100000"/>
                  </a:srgbClr>
                </a:solidFill>
                <a:latin typeface="Segoe UI Variable Display Regular"/>
              </a:rPr>
              <a:t> / </a:t>
            </a:r>
            <a:r>
              <a:rPr lang="en-US" sz="1400" kern="0" spc="-28" dirty="0" err="1">
                <a:solidFill>
                  <a:srgbClr val="F5F5F5">
                    <a:alpha val="100000"/>
                  </a:srgbClr>
                </a:solidFill>
                <a:latin typeface="Segoe UI Variable Display Regular"/>
              </a:rPr>
              <a:t>Publicações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E0AE8C12-D093-407C-C951-FE4A97BC038D}"/>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2DE79FEC-3399-6815-41C6-E6D54ADEA3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799EA1D0-DB7E-A9A3-D762-BECAD3771955}"/>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1026" name="Picture 2" descr="Github Copilot logo in PNG SVG Vector format - Free Download">
            <a:extLst>
              <a:ext uri="{FF2B5EF4-FFF2-40B4-BE49-F238E27FC236}">
                <a16:creationId xmlns:a16="http://schemas.microsoft.com/office/drawing/2014/main" id="{FA09C9E6-338D-97FA-5898-17EA8DC35F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5354" y="3349743"/>
            <a:ext cx="1531581" cy="124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35CA-AE77-B637-6D6A-F330D9201D97}"/>
              </a:ext>
            </a:extLst>
          </p:cNvPr>
          <p:cNvSpPr>
            <a:spLocks noGrp="1"/>
          </p:cNvSpPr>
          <p:nvPr>
            <p:ph type="ctrTitle"/>
          </p:nvPr>
        </p:nvSpPr>
        <p:spPr>
          <a:xfrm>
            <a:off x="683134" y="3517517"/>
            <a:ext cx="10181601" cy="1267843"/>
          </a:xfrm>
        </p:spPr>
        <p:txBody>
          <a:bodyPr/>
          <a:lstStyle/>
          <a:p>
            <a:r>
              <a:rPr lang="en-US" dirty="0" err="1">
                <a:latin typeface="Segoe UI" panose="020B0502040204020203" pitchFamily="34" charset="0"/>
                <a:cs typeface="Segoe UI" panose="020B0502040204020203" pitchFamily="34" charset="0"/>
              </a:rPr>
              <a:t>Exemplo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prático</a:t>
            </a:r>
            <a:r>
              <a:rPr lang="en-US" dirty="0">
                <a:latin typeface="Segoe UI" panose="020B0502040204020203" pitchFamily="34" charset="0"/>
                <a:cs typeface="Segoe UI" panose="020B0502040204020203" pitchFamily="34" charset="0"/>
              </a:rPr>
              <a:t> (Demo)</a:t>
            </a:r>
          </a:p>
        </p:txBody>
      </p:sp>
      <p:sp>
        <p:nvSpPr>
          <p:cNvPr id="3" name="Text Placeholder 2">
            <a:extLst>
              <a:ext uri="{FF2B5EF4-FFF2-40B4-BE49-F238E27FC236}">
                <a16:creationId xmlns:a16="http://schemas.microsoft.com/office/drawing/2014/main" id="{4C553CD9-412D-4F47-C7FF-3C24F116B829}"/>
              </a:ext>
            </a:extLst>
          </p:cNvPr>
          <p:cNvSpPr>
            <a:spLocks noGrp="1"/>
          </p:cNvSpPr>
          <p:nvPr>
            <p:ph type="body" sz="quarter" idx="31"/>
          </p:nvPr>
        </p:nvSpPr>
        <p:spPr>
          <a:xfrm>
            <a:off x="683133" y="2782223"/>
            <a:ext cx="10181601" cy="538736"/>
          </a:xfrm>
        </p:spPr>
        <p:txBody>
          <a:bodyPr/>
          <a:lstStyle/>
          <a:p>
            <a:r>
              <a:rPr lang="en-US" dirty="0">
                <a:latin typeface="Segoe UI" panose="020B0502040204020203" pitchFamily="34" charset="0"/>
                <a:cs typeface="Segoe UI" panose="020B0502040204020203" pitchFamily="34" charset="0"/>
              </a:rPr>
              <a:t>VS Code + Copilot</a:t>
            </a:r>
          </a:p>
        </p:txBody>
      </p:sp>
    </p:spTree>
    <p:extLst>
      <p:ext uri="{BB962C8B-B14F-4D97-AF65-F5344CB8AC3E}">
        <p14:creationId xmlns:p14="http://schemas.microsoft.com/office/powerpoint/2010/main" val="270954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5"/>
            <a:ext cx="5985310" cy="4509107"/>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lvl="0">
              <a:lnSpc>
                <a:spcPts val="5903"/>
              </a:lnSpc>
              <a:defRPr/>
            </a:pPr>
            <a:r>
              <a:rPr lang="pt-BR" sz="4799" kern="0" spc="-144" dirty="0">
                <a:solidFill>
                  <a:srgbClr val="FFFFFF">
                    <a:alpha val="100000"/>
                  </a:srgbClr>
                </a:solidFill>
                <a:latin typeface="Segoe UI Variable Text Semibold" pitchFamily="34" charset="0"/>
              </a:rPr>
              <a:t>O Editor de</a:t>
            </a:r>
            <a:br>
              <a:rPr lang="pt-BR" sz="4799" kern="0" spc="-144" dirty="0">
                <a:solidFill>
                  <a:srgbClr val="FFFFFF">
                    <a:alpha val="100000"/>
                  </a:srgbClr>
                </a:solidFill>
                <a:latin typeface="Segoe UI Variable Text Semibold" pitchFamily="34" charset="0"/>
              </a:rPr>
            </a:br>
            <a:r>
              <a:rPr lang="pt-BR" sz="4799" kern="0" spc="-144" dirty="0">
                <a:solidFill>
                  <a:srgbClr val="FFFFFF">
                    <a:alpha val="100000"/>
                  </a:srgbClr>
                </a:solidFill>
                <a:latin typeface="Segoe UI Variable Text Semibold" pitchFamily="34" charset="0"/>
              </a:rPr>
              <a:t>Código de IA</a:t>
            </a:r>
            <a:br>
              <a:rPr lang="pt-BR" sz="4799" kern="0" spc="-144" dirty="0">
                <a:solidFill>
                  <a:srgbClr val="FFFFFF">
                    <a:alpha val="100000"/>
                  </a:srgbClr>
                </a:solidFill>
                <a:latin typeface="Segoe UI Variable Text Semibold" pitchFamily="34" charset="0"/>
              </a:rPr>
            </a:br>
            <a:r>
              <a:rPr lang="pt-BR" sz="4799" kern="0" spc="-144" dirty="0">
                <a:solidFill>
                  <a:srgbClr val="FFFFFF">
                    <a:alpha val="100000"/>
                  </a:srgbClr>
                </a:solidFill>
                <a:latin typeface="Segoe UI Variable Text Semibold" pitchFamily="34" charset="0"/>
              </a:rPr>
              <a:t>Open </a:t>
            </a:r>
            <a:r>
              <a:rPr lang="pt-BR" sz="4799" kern="0" spc="-144" dirty="0" err="1">
                <a:solidFill>
                  <a:srgbClr val="FFFFFF">
                    <a:alpha val="100000"/>
                  </a:srgbClr>
                </a:solidFill>
                <a:latin typeface="Segoe UI Variable Text Semibold" pitchFamily="34" charset="0"/>
              </a:rPr>
              <a:t>Source</a:t>
            </a: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err="1">
                <a:ln>
                  <a:noFill/>
                </a:ln>
                <a:solidFill>
                  <a:srgbClr val="FFFFFF">
                    <a:alpha val="100000"/>
                  </a:srgbClr>
                </a:solidFill>
                <a:effectLst/>
                <a:uLnTx/>
                <a:uFillTx/>
                <a:latin typeface="Segoe UI Variable Text Semibold" pitchFamily="34" charset="0"/>
                <a:ea typeface="+mn-ea"/>
                <a:cs typeface="+mn-cs"/>
              </a:rPr>
              <a:t>Técnicas</a:t>
            </a: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 </a:t>
            </a:r>
            <a:r>
              <a:rPr kumimoji="0" lang="en-US" sz="1800" b="0" i="0" u="none" strike="noStrike" kern="0" cap="none" spc="-144" normalizeH="0" baseline="0" noProof="0" dirty="0" err="1">
                <a:ln>
                  <a:noFill/>
                </a:ln>
                <a:solidFill>
                  <a:srgbClr val="FFFFFF">
                    <a:alpha val="100000"/>
                  </a:srgbClr>
                </a:solidFill>
                <a:effectLst/>
                <a:uLnTx/>
                <a:uFillTx/>
                <a:latin typeface="Segoe UI Variable Text Semibold" pitchFamily="34" charset="0"/>
                <a:ea typeface="+mn-ea"/>
                <a:cs typeface="+mn-cs"/>
              </a:rPr>
              <a:t>Essenciais</a:t>
            </a: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 para GitHub Copilot no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1"/>
            <a:ext cx="48152" cy="106615"/>
          </a:xfrm>
          <a:prstGeom prst="rect">
            <a:avLst/>
          </a:prstGeom>
        </p:spPr>
      </p:pic>
      <p:pic>
        <p:nvPicPr>
          <p:cNvPr id="10"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1"/>
            <a:ext cx="48152" cy="106615"/>
          </a:xfrm>
          <a:prstGeom prst="rect">
            <a:avLst/>
          </a:prstGeom>
        </p:spPr>
      </p:pic>
      <p:pic>
        <p:nvPicPr>
          <p:cNvPr id="11" name="Image 7" descr=" "/>
          <p:cNvPicPr>
            <a:picLocks noChangeAspect="1"/>
          </p:cNvPicPr>
          <p:nvPr/>
        </p:nvPicPr>
        <p:blipFill>
          <a:blip r:embed="rId11"/>
          <a:stretch>
            <a:fillRect/>
          </a:stretch>
        </p:blipFill>
        <p:spPr>
          <a:xfrm>
            <a:off x="6763410" y="508380"/>
            <a:ext cx="1760466" cy="2286503"/>
          </a:xfrm>
          <a:prstGeom prst="rect">
            <a:avLst/>
          </a:prstGeom>
        </p:spPr>
      </p:pic>
      <p:pic>
        <p:nvPicPr>
          <p:cNvPr id="12" name="Image 8" descr=" "/>
          <p:cNvPicPr>
            <a:picLocks noChangeAspect="1"/>
          </p:cNvPicPr>
          <p:nvPr/>
        </p:nvPicPr>
        <p:blipFill>
          <a:blip r:embed="rId12"/>
          <a:stretch>
            <a:fillRect/>
          </a:stretch>
        </p:blipFill>
        <p:spPr>
          <a:xfrm>
            <a:off x="6998756" y="1288141"/>
            <a:ext cx="1019672" cy="1090483"/>
          </a:xfrm>
          <a:prstGeom prst="rect">
            <a:avLst/>
          </a:prstGeom>
        </p:spPr>
      </p:pic>
      <p:pic>
        <p:nvPicPr>
          <p:cNvPr id="13" name="Image 9" descr=" "/>
          <p:cNvPicPr>
            <a:picLocks noChangeAspect="1"/>
          </p:cNvPicPr>
          <p:nvPr/>
        </p:nvPicPr>
        <p:blipFill>
          <a:blip r:embed="rId13"/>
          <a:stretch>
            <a:fillRect/>
          </a:stretch>
        </p:blipFill>
        <p:spPr>
          <a:xfrm>
            <a:off x="8648655" y="508380"/>
            <a:ext cx="3105134" cy="3657124"/>
          </a:xfrm>
          <a:prstGeom prst="rect">
            <a:avLst/>
          </a:prstGeom>
        </p:spPr>
      </p:pic>
      <p:pic>
        <p:nvPicPr>
          <p:cNvPr id="14" name="Image 10" descr=" "/>
          <p:cNvPicPr>
            <a:picLocks noChangeAspect="1"/>
          </p:cNvPicPr>
          <p:nvPr/>
        </p:nvPicPr>
        <p:blipFill>
          <a:blip r:embed="rId14"/>
          <a:stretch>
            <a:fillRect/>
          </a:stretch>
        </p:blipFill>
        <p:spPr>
          <a:xfrm>
            <a:off x="8648655" y="4286139"/>
            <a:ext cx="3105134" cy="2133322"/>
          </a:xfrm>
          <a:prstGeom prst="rect">
            <a:avLst/>
          </a:prstGeom>
        </p:spPr>
      </p:pic>
      <p:pic>
        <p:nvPicPr>
          <p:cNvPr id="15" name="Image 11" descr=" "/>
          <p:cNvPicPr>
            <a:picLocks noChangeAspect="1"/>
          </p:cNvPicPr>
          <p:nvPr/>
        </p:nvPicPr>
        <p:blipFill>
          <a:blip r:embed="rId15"/>
          <a:stretch>
            <a:fillRect/>
          </a:stretch>
        </p:blipFill>
        <p:spPr>
          <a:xfrm>
            <a:off x="6763410" y="2940058"/>
            <a:ext cx="1760466" cy="34781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86CC-D2C2-D451-3463-A8B165144BC9}"/>
            </a:ext>
          </a:extLst>
        </p:cNvPr>
        <p:cNvGrpSpPr/>
        <p:nvPr/>
      </p:nvGrpSpPr>
      <p:grpSpPr>
        <a:xfrm>
          <a:off x="0" y="0"/>
          <a:ext cx="0" cy="0"/>
          <a:chOff x="0" y="0"/>
          <a:chExt cx="0" cy="0"/>
        </a:xfrm>
      </p:grpSpPr>
      <p:sp>
        <p:nvSpPr>
          <p:cNvPr id="7" name="Text 2">
            <a:extLst>
              <a:ext uri="{FF2B5EF4-FFF2-40B4-BE49-F238E27FC236}">
                <a16:creationId xmlns:a16="http://schemas.microsoft.com/office/drawing/2014/main" id="{827437A8-027F-6448-44F1-35343165F17F}"/>
              </a:ext>
            </a:extLst>
          </p:cNvPr>
          <p:cNvSpPr/>
          <p:nvPr/>
        </p:nvSpPr>
        <p:spPr>
          <a:xfrm>
            <a:off x="583372" y="2581911"/>
            <a:ext cx="3682981" cy="847089"/>
          </a:xfrm>
          <a:prstGeom prst="rect">
            <a:avLst/>
          </a:prstGeom>
          <a:noFill/>
          <a:ln/>
        </p:spPr>
        <p:txBody>
          <a:bodyPr wrap="square" lIns="0" tIns="0" rIns="0" bIns="0" rtlCol="0" anchor="t"/>
          <a:lstStyle/>
          <a:p>
            <a:pPr marL="0" marR="0" lvl="0" indent="0" algn="l" defTabSz="457109" rtl="0" eaLnBrk="1" fontAlgn="auto" latinLnBrk="0" hangingPunct="1">
              <a:lnSpc>
                <a:spcPts val="3399"/>
              </a:lnSpc>
              <a:spcBef>
                <a:spcPts val="0"/>
              </a:spcBef>
              <a:spcAft>
                <a:spcPts val="0"/>
              </a:spcAft>
              <a:buClrTx/>
              <a:buSzTx/>
              <a:buFontTx/>
              <a:buNone/>
              <a:tabLst/>
              <a:defRPr/>
            </a:pP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GitHub Copilot</a:t>
            </a:r>
            <a:b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b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Agent mode</a:t>
            </a:r>
          </a:p>
          <a:p>
            <a:pPr marL="0" marR="0" lvl="0" indent="0" algn="l" defTabSz="457109" rtl="0" eaLnBrk="1" fontAlgn="auto" latinLnBrk="0" hangingPunct="1">
              <a:lnSpc>
                <a:spcPts val="3399"/>
              </a:lnSpc>
              <a:spcBef>
                <a:spcPts val="0"/>
              </a:spcBef>
              <a:spcAft>
                <a:spcPts val="0"/>
              </a:spcAft>
              <a:buClrTx/>
              <a:buSzTx/>
              <a:buFontTx/>
              <a:buNone/>
              <a:tabLst/>
              <a:defRPr/>
            </a:pPr>
            <a:endPar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endParaRPr>
          </a:p>
        </p:txBody>
      </p:sp>
      <p:sp>
        <p:nvSpPr>
          <p:cNvPr id="9" name="Text 3">
            <a:extLst>
              <a:ext uri="{FF2B5EF4-FFF2-40B4-BE49-F238E27FC236}">
                <a16:creationId xmlns:a16="http://schemas.microsoft.com/office/drawing/2014/main" id="{FAB9E529-06BB-379F-E133-B5437DA43798}"/>
              </a:ext>
            </a:extLst>
          </p:cNvPr>
          <p:cNvSpPr/>
          <p:nvPr/>
        </p:nvSpPr>
        <p:spPr>
          <a:xfrm>
            <a:off x="573434" y="3577457"/>
            <a:ext cx="3478938" cy="2100202"/>
          </a:xfrm>
          <a:prstGeom prst="rect">
            <a:avLst/>
          </a:prstGeom>
          <a:noFill/>
          <a:ln/>
        </p:spPr>
        <p:txBody>
          <a:bodyPr wrap="square" lIns="0" tIns="0" rIns="0" bIns="0" rtlCol="0" anchor="t"/>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Agora </a:t>
            </a:r>
            <a:r>
              <a:rPr kumimoji="0" lang="en-US" sz="1400" b="0" i="0" u="none" strike="noStrike" kern="0" cap="none" spc="-28" normalizeH="0" baseline="0" noProof="0" dirty="0" err="1">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disponível</a:t>
            </a: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no </a:t>
            </a:r>
            <a:r>
              <a:rPr kumimoji="0" lang="en-US" sz="1400" b="1"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Visual Studio, Visual Studio Code</a:t>
            </a: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JetBrains IDEs, Eclipse e Xcode</a:t>
            </a: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rPr>
              <a:t>https://aka.ms/copilot-free</a:t>
            </a: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mn-ea"/>
              <a:cs typeface="Segoe UI" panose="020B0502040204020203" pitchFamily="34" charset="0"/>
            </a:endParaRP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16871F2E-2D82-45D7-3587-070AD0907044}"/>
              </a:ext>
            </a:extLst>
          </p:cNvPr>
          <p:cNvPicPr>
            <a:picLocks noChangeAspect="1"/>
          </p:cNvPicPr>
          <p:nvPr/>
        </p:nvPicPr>
        <p:blipFill>
          <a:blip r:embed="rId3"/>
          <a:stretch>
            <a:fillRect/>
          </a:stretch>
        </p:blipFill>
        <p:spPr>
          <a:xfrm>
            <a:off x="4783564" y="790328"/>
            <a:ext cx="6909514" cy="5277345"/>
          </a:xfrm>
          <a:prstGeom prst="rect">
            <a:avLst/>
          </a:prstGeom>
        </p:spPr>
      </p:pic>
    </p:spTree>
    <p:extLst>
      <p:ext uri="{BB962C8B-B14F-4D97-AF65-F5344CB8AC3E}">
        <p14:creationId xmlns:p14="http://schemas.microsoft.com/office/powerpoint/2010/main" val="277606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7D83-C2B5-79EC-AA68-95B345BB18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06672BA-7EFA-4E3C-AE62-8CF9A4C105BA}"/>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4" name="Rounded Rectangle 3">
            <a:extLst>
              <a:ext uri="{FF2B5EF4-FFF2-40B4-BE49-F238E27FC236}">
                <a16:creationId xmlns:a16="http://schemas.microsoft.com/office/drawing/2014/main" id="{DF4A7E45-469F-93DF-135E-C1EAF81CE65A}"/>
              </a:ext>
            </a:extLst>
          </p:cNvPr>
          <p:cNvSpPr/>
          <p:nvPr/>
        </p:nvSpPr>
        <p:spPr>
          <a:xfrm>
            <a:off x="8343014" y="2073105"/>
            <a:ext cx="2597672" cy="3647211"/>
          </a:xfrm>
          <a:prstGeom prst="roundRect">
            <a:avLst>
              <a:gd name="adj" fmla="val 630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Rounded Rectangle 5">
            <a:extLst>
              <a:ext uri="{FF2B5EF4-FFF2-40B4-BE49-F238E27FC236}">
                <a16:creationId xmlns:a16="http://schemas.microsoft.com/office/drawing/2014/main" id="{256AB2BA-2E1E-5129-0AD2-2D0DD00A4E97}"/>
              </a:ext>
            </a:extLst>
          </p:cNvPr>
          <p:cNvSpPr/>
          <p:nvPr/>
        </p:nvSpPr>
        <p:spPr>
          <a:xfrm>
            <a:off x="8343014" y="3168502"/>
            <a:ext cx="2597672" cy="2802341"/>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 name="Text Placeholder 2">
            <a:extLst>
              <a:ext uri="{FF2B5EF4-FFF2-40B4-BE49-F238E27FC236}">
                <a16:creationId xmlns:a16="http://schemas.microsoft.com/office/drawing/2014/main" id="{4FA6FD43-D4E2-56A0-F665-F8DE7CBE1D9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Últimos</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Modelos</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5B052C2E-72FF-0B29-BA94-F806E1483632}"/>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3A43B2-E01F-4FBF-0EAB-28FA921FCF1E}"/>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4D848EE-A4AB-D0B3-BE00-A9C98D859971}"/>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3B33A88F-F832-B6A8-F753-634629120C2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CAB9269F-A218-55D7-C594-DD2CE1C37752}"/>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072B06F-80F6-4C4D-5CE7-6A2E7C5B054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28EAB60F-AE38-AD02-2A40-8F93521A8929}"/>
              </a:ext>
            </a:extLst>
          </p:cNvPr>
          <p:cNvSpPr txBox="1"/>
          <p:nvPr/>
        </p:nvSpPr>
        <p:spPr>
          <a:xfrm>
            <a:off x="813298" y="2587775"/>
            <a:ext cx="4425856" cy="2123658"/>
          </a:xfrm>
          <a:prstGeom prst="rect">
            <a:avLst/>
          </a:prstGeom>
          <a:noFill/>
        </p:spPr>
        <p:txBody>
          <a:bodyPr wrap="square">
            <a:spAutoFit/>
          </a:bodyPr>
          <a:lstStyle/>
          <a:p>
            <a:pPr lvl="0">
              <a:defRPr/>
            </a:pPr>
            <a:r>
              <a:rPr lang="pt-BR" b="1" dirty="0"/>
              <a:t>Use o melhor modelo para sua tarefa e projeto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com suporte para os últimos modelos da OpenAI, </a:t>
            </a:r>
            <a:r>
              <a:rPr lang="pt-BR" sz="1600" dirty="0" err="1">
                <a:solidFill>
                  <a:srgbClr val="FFFFFE"/>
                </a:solidFill>
                <a:latin typeface="Segoe UI" panose="020B0502040204020203" pitchFamily="34" charset="0"/>
                <a:cs typeface="Segoe UI" panose="020B0502040204020203" pitchFamily="34" charset="0"/>
              </a:rPr>
              <a:t>Anthropic</a:t>
            </a:r>
            <a:r>
              <a:rPr lang="pt-BR" sz="1600" dirty="0">
                <a:solidFill>
                  <a:srgbClr val="FFFFFE"/>
                </a:solidFill>
                <a:latin typeface="Segoe UI" panose="020B0502040204020203" pitchFamily="34" charset="0"/>
                <a:cs typeface="Segoe UI" panose="020B0502040204020203" pitchFamily="34" charset="0"/>
              </a:rPr>
              <a:t> e Gemini, incluindo GPT 5, Gemini 2.5 Pro e Claude </a:t>
            </a:r>
            <a:r>
              <a:rPr lang="pt-BR" sz="1600" dirty="0" err="1">
                <a:solidFill>
                  <a:srgbClr val="FFFFFE"/>
                </a:solidFill>
                <a:latin typeface="Segoe UI" panose="020B0502040204020203" pitchFamily="34" charset="0"/>
                <a:cs typeface="Segoe UI" panose="020B0502040204020203" pitchFamily="34" charset="0"/>
              </a:rPr>
              <a:t>Sonnet</a:t>
            </a:r>
            <a:r>
              <a:rPr lang="pt-BR" sz="1600" dirty="0">
                <a:solidFill>
                  <a:srgbClr val="FFFFFE"/>
                </a:solidFill>
                <a:latin typeface="Segoe UI" panose="020B0502040204020203" pitchFamily="34" charset="0"/>
                <a:cs typeface="Segoe UI" panose="020B0502040204020203" pitchFamily="34" charset="0"/>
              </a:rPr>
              <a:t> 4.</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Melhore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suas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interações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com o GitHub Copilot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tirando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proveito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múltiplos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modelos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2">
            <a:extLst>
              <a:ext uri="{FF2B5EF4-FFF2-40B4-BE49-F238E27FC236}">
                <a16:creationId xmlns:a16="http://schemas.microsoft.com/office/drawing/2014/main" id="{F0E30A49-B4A5-E785-4D1C-7E874A8394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84" t="-25508"/>
          <a:stretch/>
        </p:blipFill>
        <p:spPr bwMode="auto">
          <a:xfrm>
            <a:off x="3364078" y="0"/>
            <a:ext cx="7908947" cy="597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04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B10D8-95ED-9FD3-C2B3-777ADAEE50D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D75C88-3A00-4AD1-BD32-2871A2A82072}"/>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1F6CDDD-EC80-3F92-33E0-B743432C95DA}"/>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Utilize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seu</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próprio</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modelo</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&amp; key</a:t>
            </a:r>
            <a:endParaRPr kumimoji="0" lang="en-US" sz="2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0FA7FAF6-ECBC-B89E-99C5-FF1277BAA08A}"/>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7B8964-F822-D169-BFAE-DB3691BCE892}"/>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B221A4F-95A2-B57D-C35A-818E31871F5B}"/>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F3A6DDBD-5FA5-3466-046D-2B9A744A2330}"/>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E61F92D2-AB0D-2BE0-C59B-D80DEAB8605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267DDAE-E472-2788-8977-26E20ABF5924}"/>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CBC0338C-F923-5443-E559-7388B948E1F3}"/>
              </a:ext>
            </a:extLst>
          </p:cNvPr>
          <p:cNvSpPr txBox="1"/>
          <p:nvPr/>
        </p:nvSpPr>
        <p:spPr>
          <a:xfrm>
            <a:off x="813298" y="3028772"/>
            <a:ext cx="4425856" cy="2800767"/>
          </a:xfrm>
          <a:prstGeom prst="rect">
            <a:avLst/>
          </a:prstGeom>
          <a:noFill/>
        </p:spPr>
        <p:txBody>
          <a:bodyPr wrap="square" lIns="91440" tIns="45720" rIns="91440" bIns="45720" anchor="t">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Conecte-se a provedores de LLM customizados e use o modelo que melhor funciona para você.</a:t>
            </a:r>
          </a:p>
          <a:p>
            <a:pPr lvl="0">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Anthropic, Azure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incluindo</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datacenters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governamentais</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Google Vertex,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Ollama</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OpenRouter</a:t>
            </a:r>
            <a:endParaRPr kumimoji="0" lang="en-US" sz="18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Public Preview – Copilot Free &amp; Pro </a:t>
            </a:r>
            <a:r>
              <a:rPr kumimoji="0" lang="en-US" sz="1600" b="0" i="1"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apenas</a:t>
            </a:r>
            <a:endPar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omputer program&#10;&#10;AI-generated content may be incorrect.">
            <a:extLst>
              <a:ext uri="{FF2B5EF4-FFF2-40B4-BE49-F238E27FC236}">
                <a16:creationId xmlns:a16="http://schemas.microsoft.com/office/drawing/2014/main" id="{3E0B6A69-D914-681B-4D49-60F5E0C78100}"/>
              </a:ext>
            </a:extLst>
          </p:cNvPr>
          <p:cNvPicPr>
            <a:picLocks noChangeAspect="1"/>
          </p:cNvPicPr>
          <p:nvPr/>
        </p:nvPicPr>
        <p:blipFill>
          <a:blip r:embed="rId4"/>
          <a:srcRect l="69300" t="32000" r="-45"/>
          <a:stretch/>
        </p:blipFill>
        <p:spPr>
          <a:xfrm>
            <a:off x="7272528" y="981456"/>
            <a:ext cx="4016642" cy="4986528"/>
          </a:xfrm>
          <a:prstGeom prst="rect">
            <a:avLst/>
          </a:prstGeom>
        </p:spPr>
      </p:pic>
    </p:spTree>
    <p:extLst>
      <p:ext uri="{BB962C8B-B14F-4D97-AF65-F5344CB8AC3E}">
        <p14:creationId xmlns:p14="http://schemas.microsoft.com/office/powerpoint/2010/main" val="196728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885D-4481-E485-F3A6-3DBA40FD453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B318D57-72FE-6CA3-488C-0DD844C6E507}"/>
              </a:ext>
            </a:extLst>
          </p:cNvPr>
          <p:cNvGrpSpPr/>
          <p:nvPr/>
        </p:nvGrpSpPr>
        <p:grpSpPr>
          <a:xfrm>
            <a:off x="756379" y="1278711"/>
            <a:ext cx="2560753" cy="415936"/>
            <a:chOff x="768033" y="5970843"/>
            <a:chExt cx="2560753" cy="415936"/>
          </a:xfrm>
        </p:grpSpPr>
        <p:sp>
          <p:nvSpPr>
            <p:cNvPr id="4" name="Rounded Rectangle 3">
              <a:extLst>
                <a:ext uri="{FF2B5EF4-FFF2-40B4-BE49-F238E27FC236}">
                  <a16:creationId xmlns:a16="http://schemas.microsoft.com/office/drawing/2014/main" id="{05A5E1E5-297F-B230-BE0A-317D5DBA7623}"/>
                </a:ext>
              </a:extLst>
            </p:cNvPr>
            <p:cNvSpPr/>
            <p:nvPr/>
          </p:nvSpPr>
          <p:spPr>
            <a:xfrm>
              <a:off x="768033" y="5970843"/>
              <a:ext cx="256075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Team Customization</a:t>
              </a:r>
            </a:p>
          </p:txBody>
        </p:sp>
        <p:grpSp>
          <p:nvGrpSpPr>
            <p:cNvPr id="5" name="Google Shape;1693;p69">
              <a:extLst>
                <a:ext uri="{FF2B5EF4-FFF2-40B4-BE49-F238E27FC236}">
                  <a16:creationId xmlns:a16="http://schemas.microsoft.com/office/drawing/2014/main" id="{6E63B292-9390-66B0-0541-2E36FD5AD76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2E92CA-1BFA-3F51-6A62-2E980997701C}"/>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BA1280C0-2B9B-0FC5-1FD2-484472BC75BC}"/>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71042E1-5DEF-080E-6219-35593331630A}"/>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8CCB9295-3139-2F49-4808-2EF64E168264}"/>
              </a:ext>
            </a:extLst>
          </p:cNvPr>
          <p:cNvSpPr txBox="1">
            <a:spLocks/>
          </p:cNvSpPr>
          <p:nvPr/>
        </p:nvSpPr>
        <p:spPr>
          <a:xfrm>
            <a:off x="710622" y="19304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Personalized code and workflows</a:t>
            </a:r>
          </a:p>
        </p:txBody>
      </p:sp>
      <p:sp>
        <p:nvSpPr>
          <p:cNvPr id="3" name="TextBox 2">
            <a:extLst>
              <a:ext uri="{FF2B5EF4-FFF2-40B4-BE49-F238E27FC236}">
                <a16:creationId xmlns:a16="http://schemas.microsoft.com/office/drawing/2014/main" id="{F38EBD99-8FE2-C90B-1A77-9E1D1146CF86}"/>
              </a:ext>
            </a:extLst>
          </p:cNvPr>
          <p:cNvSpPr txBox="1"/>
          <p:nvPr/>
        </p:nvSpPr>
        <p:spPr>
          <a:xfrm>
            <a:off x="631929" y="3250775"/>
            <a:ext cx="4976030" cy="3293209"/>
          </a:xfrm>
          <a:prstGeom prst="rect">
            <a:avLst/>
          </a:prstGeom>
          <a:noFill/>
        </p:spPr>
        <p:txBody>
          <a:bodyPr wrap="square">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Crie </a:t>
            </a:r>
            <a:r>
              <a:rPr lang="pt-BR" sz="1600" b="1" dirty="0">
                <a:solidFill>
                  <a:schemeClr val="accent4">
                    <a:lumMod val="75000"/>
                  </a:schemeClr>
                </a:solidFill>
                <a:latin typeface="Segoe UI" panose="020B0502040204020203" pitchFamily="34" charset="0"/>
                <a:cs typeface="Segoe UI" panose="020B0502040204020203" pitchFamily="34" charset="0"/>
              </a:rPr>
              <a:t>workflows repetíveis e com tecnologia de IA para sua equipe</a:t>
            </a:r>
            <a:r>
              <a:rPr lang="pt-BR" sz="1600" dirty="0">
                <a:solidFill>
                  <a:srgbClr val="FFFFFE"/>
                </a:solidFill>
                <a:latin typeface="Segoe UI" panose="020B0502040204020203" pitchFamily="34" charset="0"/>
                <a:cs typeface="Segoe UI" panose="020B0502040204020203" pitchFamily="34" charset="0"/>
              </a:rPr>
              <a:t>, com </a:t>
            </a:r>
            <a:r>
              <a:rPr lang="pt-BR" sz="1600" b="1" dirty="0">
                <a:solidFill>
                  <a:schemeClr val="accent4">
                    <a:lumMod val="75000"/>
                  </a:schemeClr>
                </a:solidFill>
                <a:latin typeface="Segoe UI" panose="020B0502040204020203" pitchFamily="34" charset="0"/>
                <a:cs typeface="Segoe UI" panose="020B0502040204020203" pitchFamily="34" charset="0"/>
              </a:rPr>
              <a:t>arquivos de prompt</a:t>
            </a:r>
            <a:r>
              <a:rPr lang="pt-BR" sz="1600" b="1" dirty="0">
                <a:solidFill>
                  <a:srgbClr val="FFFFFE"/>
                </a:solidFill>
                <a:latin typeface="Segoe UI" panose="020B0502040204020203" pitchFamily="34" charset="0"/>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que descrevem seus próprios prompts, ferramentas e modelos.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Escale</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conhecimento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domínio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membros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sêniores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do time com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instructions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Crie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modes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que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encapsulam</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diferentes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workflows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planejamento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debugging,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FFFFFE"/>
              </a:solidFill>
              <a:latin typeface="Segoe UI" panose="020B0502040204020203" pitchFamily="34" charset="0"/>
              <a:cs typeface="Segoe UI" panose="020B0502040204020203" pitchFamily="34" charset="0"/>
            </a:endParaRPr>
          </a:p>
          <a:p>
            <a:pPr lvl="0">
              <a:defRPr/>
            </a:pPr>
            <a:r>
              <a:rPr kumimoji="0" lang="en-US" sz="160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Descubra</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os</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recursos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comunidade</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dirty="0">
                <a:solidFill>
                  <a:srgbClr val="FFFFFE"/>
                </a:solidFill>
                <a:latin typeface="Segoe UI" panose="020B0502040204020203" pitchFamily="34" charset="0"/>
                <a:cs typeface="Segoe UI" panose="020B0502040204020203" pitchFamily="34" charset="0"/>
              </a:rPr>
              <a:t>no </a:t>
            </a:r>
            <a:r>
              <a:rPr lang="en-US" sz="1600" dirty="0" err="1">
                <a:solidFill>
                  <a:srgbClr val="FFFFFE"/>
                </a:solidFill>
                <a:latin typeface="Segoe UI" panose="020B0502040204020203" pitchFamily="34" charset="0"/>
                <a:cs typeface="Segoe UI" panose="020B0502040204020203" pitchFamily="34" charset="0"/>
              </a:rPr>
              <a:t>repositório</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b="1" dirty="0">
                <a:solidFill>
                  <a:srgbClr val="5FED83"/>
                </a:solidFill>
                <a:latin typeface="Segoe UI" panose="020B0502040204020203" pitchFamily="34" charset="0"/>
                <a:cs typeface="Segoe UI" panose="020B0502040204020203" pitchFamily="34" charset="0"/>
              </a:rPr>
              <a:t>Awesome Copilot</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p:txBody>
      </p:sp>
      <p:pic>
        <p:nvPicPr>
          <p:cNvPr id="13" name="Picture 12">
            <a:extLst>
              <a:ext uri="{FF2B5EF4-FFF2-40B4-BE49-F238E27FC236}">
                <a16:creationId xmlns:a16="http://schemas.microsoft.com/office/drawing/2014/main" id="{B4B25233-DDAD-4B75-3038-90CD2854EBBD}"/>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1E47BFC9-7B88-C9AA-5A78-E8A76324B522}"/>
              </a:ext>
            </a:extLst>
          </p:cNvPr>
          <p:cNvPicPr>
            <a:picLocks noChangeAspect="1"/>
          </p:cNvPicPr>
          <p:nvPr/>
        </p:nvPicPr>
        <p:blipFill>
          <a:blip r:embed="rId4"/>
          <a:srcRect l="4995" t="5484" r="41534" b="12669"/>
          <a:stretch/>
        </p:blipFill>
        <p:spPr>
          <a:xfrm>
            <a:off x="6122529" y="1278711"/>
            <a:ext cx="5099148" cy="4300579"/>
          </a:xfrm>
          <a:prstGeom prst="rect">
            <a:avLst/>
          </a:prstGeom>
        </p:spPr>
      </p:pic>
    </p:spTree>
    <p:extLst>
      <p:ext uri="{BB962C8B-B14F-4D97-AF65-F5344CB8AC3E}">
        <p14:creationId xmlns:p14="http://schemas.microsoft.com/office/powerpoint/2010/main" val="762907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1B08-7B00-BE9E-5E13-BB846C30C7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64F271F-EF79-0AFB-7BC6-E1312E8F07D8}"/>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5AF2A28-BADE-F92E-2E30-C552083ED04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Estenda</a:t>
            </a:r>
            <a:r>
              <a:rPr kumimoji="0" lang="en-US" sz="3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 agent mode com Model Context Protocol (MCP)</a:t>
            </a:r>
            <a:endParaRPr kumimoji="0" lang="en-US" sz="20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p>
        </p:txBody>
      </p:sp>
      <p:grpSp>
        <p:nvGrpSpPr>
          <p:cNvPr id="11" name="Group 10">
            <a:extLst>
              <a:ext uri="{FF2B5EF4-FFF2-40B4-BE49-F238E27FC236}">
                <a16:creationId xmlns:a16="http://schemas.microsoft.com/office/drawing/2014/main" id="{C8EF837D-4165-159C-83D1-51A301FA751A}"/>
              </a:ext>
            </a:extLst>
          </p:cNvPr>
          <p:cNvGrpSpPr/>
          <p:nvPr/>
        </p:nvGrpSpPr>
        <p:grpSpPr>
          <a:xfrm>
            <a:off x="918975" y="1055004"/>
            <a:ext cx="3020727" cy="415936"/>
            <a:chOff x="768032" y="5970843"/>
            <a:chExt cx="3020727" cy="415936"/>
          </a:xfrm>
        </p:grpSpPr>
        <p:sp>
          <p:nvSpPr>
            <p:cNvPr id="12" name="Rounded Rectangle 11">
              <a:extLst>
                <a:ext uri="{FF2B5EF4-FFF2-40B4-BE49-F238E27FC236}">
                  <a16:creationId xmlns:a16="http://schemas.microsoft.com/office/drawing/2014/main" id="{13B2D785-53A7-2704-D829-3AAAA8CE385B}"/>
                </a:ext>
              </a:extLst>
            </p:cNvPr>
            <p:cNvSpPr/>
            <p:nvPr/>
          </p:nvSpPr>
          <p:spPr>
            <a:xfrm>
              <a:off x="768032" y="5970843"/>
              <a:ext cx="302072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MCP Extensibility</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412FA1D1-6D4A-0826-78F3-68FF8801C809}"/>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4E5C0DD1-3554-4C17-65E0-177BFE586F57}"/>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006B5CA3-27D7-3AAE-E9C0-6D4F2572E97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9323B0B9-2E0E-0E9B-00CD-349CB784B95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376D5F61-2834-E48E-84F3-F810129CA4DC}"/>
              </a:ext>
            </a:extLst>
          </p:cNvPr>
          <p:cNvSpPr txBox="1"/>
          <p:nvPr/>
        </p:nvSpPr>
        <p:spPr>
          <a:xfrm>
            <a:off x="813298" y="3429000"/>
            <a:ext cx="4929580" cy="2062103"/>
          </a:xfrm>
          <a:prstGeom prst="rect">
            <a:avLst/>
          </a:prstGeom>
          <a:noFill/>
        </p:spPr>
        <p:txBody>
          <a:bodyPr wrap="square" lIns="91440" tIns="45720" rIns="91440" bIns="45720" anchor="t">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Personalize o </a:t>
            </a:r>
            <a:r>
              <a:rPr lang="pt-BR" sz="1600" dirty="0" err="1">
                <a:solidFill>
                  <a:srgbClr val="FFFFFE"/>
                </a:solidFill>
                <a:latin typeface="Segoe UI" panose="020B0502040204020203" pitchFamily="34" charset="0"/>
                <a:cs typeface="Segoe UI" panose="020B0502040204020203" pitchFamily="34" charset="0"/>
              </a:rPr>
              <a:t>agent</a:t>
            </a:r>
            <a:r>
              <a:rPr lang="pt-BR" sz="1600" dirty="0">
                <a:solidFill>
                  <a:srgbClr val="FFFFFE"/>
                </a:solidFill>
                <a:latin typeface="Segoe UI" panose="020B0502040204020203" pitchFamily="34" charset="0"/>
                <a:cs typeface="Segoe UI" panose="020B0502040204020203" pitchFamily="34" charset="0"/>
              </a:rPr>
              <a:t> </a:t>
            </a:r>
            <a:r>
              <a:rPr lang="pt-BR" sz="1600" dirty="0" err="1">
                <a:solidFill>
                  <a:srgbClr val="FFFFFE"/>
                </a:solidFill>
                <a:latin typeface="Segoe UI" panose="020B0502040204020203" pitchFamily="34" charset="0"/>
                <a:cs typeface="Segoe UI" panose="020B0502040204020203" pitchFamily="34" charset="0"/>
              </a:rPr>
              <a:t>mode</a:t>
            </a:r>
            <a:r>
              <a:rPr lang="pt-BR" sz="1600" dirty="0">
                <a:solidFill>
                  <a:srgbClr val="FFFFFE"/>
                </a:solidFill>
                <a:latin typeface="Segoe UI" panose="020B0502040204020203" pitchFamily="34" charset="0"/>
                <a:cs typeface="Segoe UI" panose="020B0502040204020203" pitchFamily="34" charset="0"/>
              </a:rPr>
              <a:t> à sua maneira, adicionando ferramentas disponibilizadas por MCP Servers de soluções como </a:t>
            </a:r>
            <a:r>
              <a:rPr lang="pt-BR" sz="1600" dirty="0" err="1">
                <a:solidFill>
                  <a:srgbClr val="FFFFFE"/>
                </a:solidFill>
                <a:latin typeface="Segoe UI" panose="020B0502040204020203" pitchFamily="34" charset="0"/>
                <a:cs typeface="Segoe UI" panose="020B0502040204020203" pitchFamily="34" charset="0"/>
              </a:rPr>
              <a:t>Figma</a:t>
            </a:r>
            <a:r>
              <a:rPr lang="pt-BR" sz="1600" dirty="0">
                <a:solidFill>
                  <a:srgbClr val="FFFFFE"/>
                </a:solidFill>
                <a:latin typeface="Segoe UI" panose="020B0502040204020203" pitchFamily="34" charset="0"/>
                <a:cs typeface="Segoe UI" panose="020B0502040204020203" pitchFamily="34" charset="0"/>
              </a:rPr>
              <a:t>, GitHub ou </a:t>
            </a:r>
            <a:r>
              <a:rPr lang="pt-BR" sz="1600" dirty="0" err="1">
                <a:solidFill>
                  <a:srgbClr val="FFFFFE"/>
                </a:solidFill>
                <a:latin typeface="Segoe UI" panose="020B0502040204020203" pitchFamily="34" charset="0"/>
                <a:cs typeface="Segoe UI" panose="020B0502040204020203" pitchFamily="34" charset="0"/>
              </a:rPr>
              <a:t>Perplexity</a:t>
            </a:r>
            <a:r>
              <a:rPr lang="pt-BR" sz="1600" dirty="0">
                <a:solidFill>
                  <a:srgbClr val="FFFFFE"/>
                </a:solidFill>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lvl="0">
              <a:defRPr/>
            </a:pPr>
            <a:r>
              <a:rPr lang="pt-BR" sz="1600" dirty="0">
                <a:solidFill>
                  <a:srgbClr val="FFFFFE"/>
                </a:solidFill>
                <a:latin typeface="Segoe UI" panose="020B0502040204020203" pitchFamily="34" charset="0"/>
                <a:cs typeface="Segoe UI" panose="020B0502040204020203" pitchFamily="34" charset="0"/>
              </a:rPr>
              <a:t>O VS </a:t>
            </a:r>
            <a:r>
              <a:rPr lang="pt-BR" sz="1600" dirty="0" err="1">
                <a:solidFill>
                  <a:srgbClr val="FFFFFE"/>
                </a:solidFill>
                <a:latin typeface="Segoe UI" panose="020B0502040204020203" pitchFamily="34" charset="0"/>
                <a:cs typeface="Segoe UI" panose="020B0502040204020203" pitchFamily="34" charset="0"/>
              </a:rPr>
              <a:t>Code</a:t>
            </a:r>
            <a:r>
              <a:rPr lang="pt-BR" sz="1600" dirty="0">
                <a:solidFill>
                  <a:srgbClr val="FFFFFE"/>
                </a:solidFill>
                <a:latin typeface="Segoe UI" panose="020B0502040204020203" pitchFamily="34" charset="0"/>
                <a:cs typeface="Segoe UI" panose="020B0502040204020203" pitchFamily="34" charset="0"/>
              </a:rPr>
              <a:t> é o </a:t>
            </a:r>
            <a:r>
              <a:rPr lang="en-US" sz="1600" i="1" dirty="0" err="1">
                <a:solidFill>
                  <a:srgbClr val="FFFFFE"/>
                </a:solidFill>
                <a:latin typeface="Segoe UI" panose="020B0502040204020203" pitchFamily="34" charset="0"/>
                <a:cs typeface="Segoe UI" panose="020B0502040204020203" pitchFamily="34" charset="0"/>
              </a:rPr>
              <a:t>único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editor </a:t>
            </a:r>
            <a:r>
              <a:rPr lang="pt-BR" sz="1600" dirty="0">
                <a:solidFill>
                  <a:srgbClr val="FFFFFE"/>
                </a:solidFill>
                <a:latin typeface="Segoe UI" panose="020B0502040204020203" pitchFamily="34" charset="0"/>
                <a:cs typeface="Segoe UI" panose="020B0502040204020203" pitchFamily="34" charset="0"/>
              </a:rPr>
              <a:t>a suportar a especificação completa do MCP, incluindo </a:t>
            </a:r>
            <a:r>
              <a:rPr lang="pt-BR" sz="1600" dirty="0" err="1">
                <a:solidFill>
                  <a:srgbClr val="FFFFFE"/>
                </a:solidFill>
                <a:latin typeface="Segoe UI" panose="020B0502040204020203" pitchFamily="34" charset="0"/>
                <a:cs typeface="Segoe UI" panose="020B0502040204020203" pitchFamily="34" charset="0"/>
              </a:rPr>
              <a:t>OAuth</a:t>
            </a:r>
            <a:r>
              <a:rPr lang="pt-BR" sz="1600" dirty="0">
                <a:solidFill>
                  <a:srgbClr val="FFFFFE"/>
                </a:solidFill>
                <a:latin typeface="Segoe UI" panose="020B0502040204020203" pitchFamily="34" charset="0"/>
                <a:cs typeface="Segoe UI" panose="020B0502040204020203" pitchFamily="34" charset="0"/>
              </a:rPr>
              <a:t>, prompts, </a:t>
            </a:r>
            <a:r>
              <a:rPr lang="pt-BR" sz="1600" dirty="0" err="1">
                <a:solidFill>
                  <a:srgbClr val="FFFFFE"/>
                </a:solidFill>
                <a:latin typeface="Segoe UI" panose="020B0502040204020203" pitchFamily="34" charset="0"/>
                <a:cs typeface="Segoe UI" panose="020B0502040204020203" pitchFamily="34" charset="0"/>
              </a:rPr>
              <a:t>sampling</a:t>
            </a:r>
            <a:r>
              <a:rPr lang="pt-BR" sz="1600" dirty="0">
                <a:solidFill>
                  <a:srgbClr val="FFFFFE"/>
                </a:solidFill>
                <a:latin typeface="Segoe UI" panose="020B0502040204020203" pitchFamily="34" charset="0"/>
                <a:cs typeface="Segoe UI" panose="020B0502040204020203" pitchFamily="34" charset="0"/>
              </a:rPr>
              <a:t> e recursos.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F842C7C-59A7-70B5-84CE-EC3E0DBBE37A}"/>
              </a:ext>
            </a:extLst>
          </p:cNvPr>
          <p:cNvPicPr>
            <a:picLocks noChangeAspect="1"/>
          </p:cNvPicPr>
          <p:nvPr/>
        </p:nvPicPr>
        <p:blipFill>
          <a:blip r:embed="rId4"/>
          <a:srcRect l="17357" r="10705"/>
          <a:stretch/>
        </p:blipFill>
        <p:spPr>
          <a:xfrm>
            <a:off x="6009281" y="1178386"/>
            <a:ext cx="5263744" cy="4630066"/>
          </a:xfrm>
          <a:prstGeom prst="rect">
            <a:avLst/>
          </a:prstGeom>
        </p:spPr>
      </p:pic>
    </p:spTree>
    <p:extLst>
      <p:ext uri="{BB962C8B-B14F-4D97-AF65-F5344CB8AC3E}">
        <p14:creationId xmlns:p14="http://schemas.microsoft.com/office/powerpoint/2010/main" val="3388770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3EEE-3DE3-A615-2B1B-67ABF7471944}"/>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92CE0156-31F8-A363-83F4-90A0CA98235D}"/>
              </a:ext>
            </a:extLst>
          </p:cNvPr>
          <p:cNvSpPr txBox="1">
            <a:spLocks/>
          </p:cNvSpPr>
          <p:nvPr/>
        </p:nvSpPr>
        <p:spPr>
          <a:xfrm>
            <a:off x="1521086" y="777466"/>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web vibing</a:t>
            </a:r>
          </a:p>
        </p:txBody>
      </p:sp>
      <p:grpSp>
        <p:nvGrpSpPr>
          <p:cNvPr id="10" name="Group 9">
            <a:extLst>
              <a:ext uri="{FF2B5EF4-FFF2-40B4-BE49-F238E27FC236}">
                <a16:creationId xmlns:a16="http://schemas.microsoft.com/office/drawing/2014/main" id="{21E44503-8BC8-3033-B607-7E0D60438EF1}"/>
              </a:ext>
            </a:extLst>
          </p:cNvPr>
          <p:cNvGrpSpPr/>
          <p:nvPr/>
        </p:nvGrpSpPr>
        <p:grpSpPr>
          <a:xfrm>
            <a:off x="5004309" y="418682"/>
            <a:ext cx="2182316" cy="415936"/>
            <a:chOff x="5533665" y="418682"/>
            <a:chExt cx="2182316" cy="415936"/>
          </a:xfrm>
        </p:grpSpPr>
        <p:sp>
          <p:nvSpPr>
            <p:cNvPr id="3" name="Rounded Rectangle 2">
              <a:extLst>
                <a:ext uri="{FF2B5EF4-FFF2-40B4-BE49-F238E27FC236}">
                  <a16:creationId xmlns:a16="http://schemas.microsoft.com/office/drawing/2014/main" id="{97491CB1-43FF-54D5-D815-DB3C6CC8B63B}"/>
                </a:ext>
              </a:extLst>
            </p:cNvPr>
            <p:cNvSpPr/>
            <p:nvPr/>
          </p:nvSpPr>
          <p:spPr>
            <a:xfrm>
              <a:off x="5533665" y="418682"/>
              <a:ext cx="218231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Mona Sans" pitchFamily="2" charset="77"/>
                  <a:ea typeface="+mn-ea"/>
                  <a:cs typeface="+mn-cs"/>
                </a:rPr>
                <a:t>     Browser Context</a:t>
              </a:r>
            </a:p>
          </p:txBody>
        </p:sp>
        <p:grpSp>
          <p:nvGrpSpPr>
            <p:cNvPr id="4" name="Google Shape;1693;p69">
              <a:extLst>
                <a:ext uri="{FF2B5EF4-FFF2-40B4-BE49-F238E27FC236}">
                  <a16:creationId xmlns:a16="http://schemas.microsoft.com/office/drawing/2014/main" id="{10241AAA-EC78-6A08-C0C8-7748588DB7C8}"/>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56434D60-3248-F7EB-2899-92AA705880B8}"/>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5;p69">
                <a:extLst>
                  <a:ext uri="{FF2B5EF4-FFF2-40B4-BE49-F238E27FC236}">
                    <a16:creationId xmlns:a16="http://schemas.microsoft.com/office/drawing/2014/main" id="{E499CA16-66A5-F809-6B73-3961995F49B9}"/>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7" name="Google Shape;1696;p69">
                <a:extLst>
                  <a:ext uri="{FF2B5EF4-FFF2-40B4-BE49-F238E27FC236}">
                    <a16:creationId xmlns:a16="http://schemas.microsoft.com/office/drawing/2014/main" id="{E525DDB6-0FA9-726C-8469-C625AC06C845}"/>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grpSp>
      <p:pic>
        <p:nvPicPr>
          <p:cNvPr id="12" name="Media1">
            <a:hlinkClick r:id="" action="ppaction://media"/>
            <a:extLst>
              <a:ext uri="{FF2B5EF4-FFF2-40B4-BE49-F238E27FC236}">
                <a16:creationId xmlns:a16="http://schemas.microsoft.com/office/drawing/2014/main" id="{F1D10257-DF4A-9FEF-20FA-8FB584DFB23E}"/>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661739" y="1531721"/>
            <a:ext cx="9023350" cy="5075237"/>
          </a:xfrm>
        </p:spPr>
      </p:pic>
    </p:spTree>
    <p:extLst>
      <p:ext uri="{BB962C8B-B14F-4D97-AF65-F5344CB8AC3E}">
        <p14:creationId xmlns:p14="http://schemas.microsoft.com/office/powerpoint/2010/main" val="14479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B4C1-9ABA-0C1A-3577-9B7A26F47A1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EC89B5-E426-00D0-51B4-A9D7C1F9F557}"/>
              </a:ext>
            </a:extLst>
          </p:cNvPr>
          <p:cNvPicPr>
            <a:picLocks noChangeAspect="1"/>
          </p:cNvPicPr>
          <p:nvPr/>
        </p:nvPicPr>
        <p:blipFill>
          <a:blip r:embed="rId5"/>
          <a:srcRect l="9" r="9"/>
          <a:stretch/>
        </p:blipFill>
        <p:spPr>
          <a:xfrm rot="10800000">
            <a:off x="1064" y="0"/>
            <a:ext cx="12190936" cy="6858598"/>
          </a:xfrm>
          <a:prstGeom prst="rect">
            <a:avLst/>
          </a:prstGeom>
        </p:spPr>
      </p:pic>
      <p:sp>
        <p:nvSpPr>
          <p:cNvPr id="8" name="Text Placeholder 2">
            <a:extLst>
              <a:ext uri="{FF2B5EF4-FFF2-40B4-BE49-F238E27FC236}">
                <a16:creationId xmlns:a16="http://schemas.microsoft.com/office/drawing/2014/main" id="{17439D25-DEC4-96FB-34A9-8865FD82A963}"/>
              </a:ext>
            </a:extLst>
          </p:cNvPr>
          <p:cNvSpPr txBox="1">
            <a:spLocks/>
          </p:cNvSpPr>
          <p:nvPr/>
        </p:nvSpPr>
        <p:spPr>
          <a:xfrm>
            <a:off x="1521086" y="834618"/>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Copilot-powered Data Science</a:t>
            </a:r>
          </a:p>
        </p:txBody>
      </p:sp>
      <p:grpSp>
        <p:nvGrpSpPr>
          <p:cNvPr id="10" name="Group 9">
            <a:extLst>
              <a:ext uri="{FF2B5EF4-FFF2-40B4-BE49-F238E27FC236}">
                <a16:creationId xmlns:a16="http://schemas.microsoft.com/office/drawing/2014/main" id="{B0A6EC3F-0BE9-20F9-C391-9A83DAEA8081}"/>
              </a:ext>
            </a:extLst>
          </p:cNvPr>
          <p:cNvGrpSpPr/>
          <p:nvPr/>
        </p:nvGrpSpPr>
        <p:grpSpPr>
          <a:xfrm>
            <a:off x="4383854" y="418682"/>
            <a:ext cx="3423226" cy="415936"/>
            <a:chOff x="5533665" y="418682"/>
            <a:chExt cx="3423226" cy="415936"/>
          </a:xfrm>
        </p:grpSpPr>
        <p:sp>
          <p:nvSpPr>
            <p:cNvPr id="3" name="Rounded Rectangle 2">
              <a:extLst>
                <a:ext uri="{FF2B5EF4-FFF2-40B4-BE49-F238E27FC236}">
                  <a16:creationId xmlns:a16="http://schemas.microsoft.com/office/drawing/2014/main" id="{845E74D6-FA1D-8744-BC8A-FDB9FB308385}"/>
                </a:ext>
              </a:extLst>
            </p:cNvPr>
            <p:cNvSpPr/>
            <p:nvPr/>
          </p:nvSpPr>
          <p:spPr>
            <a:xfrm>
              <a:off x="5533665" y="418682"/>
              <a:ext cx="342322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Data Science &amp; AI Engineering</a:t>
              </a:r>
            </a:p>
          </p:txBody>
        </p:sp>
        <p:grpSp>
          <p:nvGrpSpPr>
            <p:cNvPr id="4" name="Google Shape;1693;p69">
              <a:extLst>
                <a:ext uri="{FF2B5EF4-FFF2-40B4-BE49-F238E27FC236}">
                  <a16:creationId xmlns:a16="http://schemas.microsoft.com/office/drawing/2014/main" id="{463127DC-2A89-BA4F-C035-0CBDE9C3D9F0}"/>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E40EC04E-0530-D96A-5445-4FAB0C38EB5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Google Shape;1695;p69">
                <a:extLst>
                  <a:ext uri="{FF2B5EF4-FFF2-40B4-BE49-F238E27FC236}">
                    <a16:creationId xmlns:a16="http://schemas.microsoft.com/office/drawing/2014/main" id="{D501B6CD-68C2-1BCE-25FA-477FA0D6980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6;p69">
                <a:extLst>
                  <a:ext uri="{FF2B5EF4-FFF2-40B4-BE49-F238E27FC236}">
                    <a16:creationId xmlns:a16="http://schemas.microsoft.com/office/drawing/2014/main" id="{9BCC5263-7AE1-01FA-BBC2-D386DB2D153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pic>
        <p:nvPicPr>
          <p:cNvPr id="14" name="Video that shows using Copilot Edits to modify a notebook">
            <a:hlinkClick r:id="" action="ppaction://media"/>
            <a:extLst>
              <a:ext uri="{FF2B5EF4-FFF2-40B4-BE49-F238E27FC236}">
                <a16:creationId xmlns:a16="http://schemas.microsoft.com/office/drawing/2014/main" id="{DCFE7277-B62C-7F1D-39CA-6680C6A641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4957" y="1667260"/>
            <a:ext cx="9465037" cy="4919847"/>
          </a:xfrm>
          <a:prstGeom prst="rect">
            <a:avLst/>
          </a:prstGeom>
        </p:spPr>
      </p:pic>
    </p:spTree>
    <p:extLst>
      <p:ext uri="{BB962C8B-B14F-4D97-AF65-F5344CB8AC3E}">
        <p14:creationId xmlns:p14="http://schemas.microsoft.com/office/powerpoint/2010/main" val="17436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D03F-2D29-3820-2428-D4C7FF08EB5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2E5BEC9-436C-57FB-C6EC-C1B0F7A73175}"/>
              </a:ext>
            </a:extLst>
          </p:cNvPr>
          <p:cNvGrpSpPr/>
          <p:nvPr/>
        </p:nvGrpSpPr>
        <p:grpSpPr>
          <a:xfrm>
            <a:off x="782181" y="1000282"/>
            <a:ext cx="3446921" cy="415936"/>
            <a:chOff x="768032" y="5970843"/>
            <a:chExt cx="3446921" cy="415936"/>
          </a:xfrm>
        </p:grpSpPr>
        <p:sp>
          <p:nvSpPr>
            <p:cNvPr id="4" name="Rounded Rectangle 3">
              <a:extLst>
                <a:ext uri="{FF2B5EF4-FFF2-40B4-BE49-F238E27FC236}">
                  <a16:creationId xmlns:a16="http://schemas.microsoft.com/office/drawing/2014/main" id="{33D0406B-9E4D-8817-25A5-CC40017FD978}"/>
                </a:ext>
              </a:extLst>
            </p:cNvPr>
            <p:cNvSpPr/>
            <p:nvPr/>
          </p:nvSpPr>
          <p:spPr>
            <a:xfrm>
              <a:off x="768032" y="5970843"/>
              <a:ext cx="3446921"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Java &amp; .NET Upgrade (Preview)</a:t>
              </a:r>
            </a:p>
          </p:txBody>
        </p:sp>
        <p:grpSp>
          <p:nvGrpSpPr>
            <p:cNvPr id="5" name="Google Shape;1693;p69">
              <a:extLst>
                <a:ext uri="{FF2B5EF4-FFF2-40B4-BE49-F238E27FC236}">
                  <a16:creationId xmlns:a16="http://schemas.microsoft.com/office/drawing/2014/main" id="{734606CD-5803-477F-50AD-862B92B30552}"/>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E23C4B-3773-9B5D-54F2-7B5A279429EE}"/>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027D5FFA-ED6F-5ABA-CB6F-4D1012D3A5C6}"/>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2E86DEF-4A04-71D3-C79B-0D8E08BF5E90}"/>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14A24BB9-4446-9066-A1BA-3CEAF6A45B2D}"/>
              </a:ext>
            </a:extLst>
          </p:cNvPr>
          <p:cNvSpPr txBox="1">
            <a:spLocks/>
          </p:cNvSpPr>
          <p:nvPr/>
        </p:nvSpPr>
        <p:spPr>
          <a:xfrm>
            <a:off x="736425" y="1652036"/>
            <a:ext cx="4496015" cy="2142041"/>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pt-BR" sz="3600" b="1" dirty="0" err="1">
                <a:solidFill>
                  <a:srgbClr val="FFFFFE"/>
                </a:solidFill>
                <a:latin typeface="Segoe UI" panose="020B0502040204020203" pitchFamily="34" charset="0"/>
                <a:cs typeface="Segoe UI" panose="020B0502040204020203" pitchFamily="34" charset="0"/>
              </a:rPr>
              <a:t>Agents</a:t>
            </a:r>
            <a:r>
              <a:rPr lang="pt-BR" sz="3600" b="1" dirty="0">
                <a:solidFill>
                  <a:srgbClr val="FFFFFE"/>
                </a:solidFill>
                <a:latin typeface="Segoe UI" panose="020B0502040204020203" pitchFamily="34" charset="0"/>
                <a:cs typeface="Segoe UI" panose="020B0502040204020203" pitchFamily="34" charset="0"/>
              </a:rPr>
              <a:t> especializados para reduzir o trabalho do desenvolvedor</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96B44987-B992-09AE-827F-29A17848D8CC}"/>
              </a:ext>
            </a:extLst>
          </p:cNvPr>
          <p:cNvSpPr txBox="1"/>
          <p:nvPr/>
        </p:nvSpPr>
        <p:spPr>
          <a:xfrm>
            <a:off x="693336" y="4223410"/>
            <a:ext cx="4425856" cy="1569660"/>
          </a:xfrm>
          <a:prstGeom prst="rect">
            <a:avLst/>
          </a:prstGeom>
          <a:noFill/>
        </p:spPr>
        <p:txBody>
          <a:bodyPr wrap="square">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Membros expert em um time para resolver problemas específicos e reduzir o trabalho de engenharia.</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solidFill>
                  <a:srgbClr val="FFFFFE"/>
                </a:solidFill>
                <a:latin typeface="Segoe UI" panose="020B0502040204020203" pitchFamily="34" charset="0"/>
                <a:cs typeface="Segoe UI" panose="020B0502040204020203" pitchFamily="34" charset="0"/>
              </a:rPr>
              <a:t>Facilite</a:t>
            </a:r>
            <a:r>
              <a:rPr lang="en-US" sz="1600" dirty="0">
                <a:solidFill>
                  <a:srgbClr val="FFFFFE"/>
                </a:solidFill>
                <a:latin typeface="Segoe UI" panose="020B0502040204020203" pitchFamily="34" charset="0"/>
                <a:cs typeface="Segoe UI" panose="020B0502040204020203" pitchFamily="34" charset="0"/>
              </a:rPr>
              <a:t> updates com </a:t>
            </a:r>
            <a:r>
              <a:rPr lang="en-US" sz="1600" dirty="0" err="1">
                <a:solidFill>
                  <a:srgbClr val="FFFFFE"/>
                </a:solidFill>
                <a:latin typeface="Segoe UI" panose="020B0502040204020203" pitchFamily="34" charset="0"/>
                <a:cs typeface="Segoe UI" panose="020B0502040204020203" pitchFamily="34" charset="0"/>
              </a:rPr>
              <a:t>os</a:t>
            </a:r>
            <a:r>
              <a:rPr lang="en-US" sz="1600" dirty="0">
                <a:solidFill>
                  <a:srgbClr val="FFFFFE"/>
                </a:solidFill>
                <a:latin typeface="Segoe UI" panose="020B0502040204020203" pitchFamily="34" charset="0"/>
                <a:cs typeface="Segoe UI" panose="020B0502040204020203" pitchFamily="34" charset="0"/>
              </a:rPr>
              <a:t> agents para .NET e Java</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p:txBody>
      </p:sp>
      <p:pic>
        <p:nvPicPr>
          <p:cNvPr id="13" name="Picture 12">
            <a:extLst>
              <a:ext uri="{FF2B5EF4-FFF2-40B4-BE49-F238E27FC236}">
                <a16:creationId xmlns:a16="http://schemas.microsoft.com/office/drawing/2014/main" id="{78A98D9B-B3B9-543E-EF93-CF9C0FD13A13}"/>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5CDB1C5F-48D3-C381-6B98-24DB8CB1B5AB}"/>
              </a:ext>
            </a:extLst>
          </p:cNvPr>
          <p:cNvPicPr>
            <a:picLocks noChangeAspect="1"/>
          </p:cNvPicPr>
          <p:nvPr/>
        </p:nvPicPr>
        <p:blipFill>
          <a:blip r:embed="rId4"/>
          <a:stretch>
            <a:fillRect/>
          </a:stretch>
        </p:blipFill>
        <p:spPr>
          <a:xfrm>
            <a:off x="6130149" y="1819124"/>
            <a:ext cx="5059257" cy="3387473"/>
          </a:xfrm>
          <a:prstGeom prst="rect">
            <a:avLst/>
          </a:prstGeom>
        </p:spPr>
      </p:pic>
    </p:spTree>
    <p:extLst>
      <p:ext uri="{BB962C8B-B14F-4D97-AF65-F5344CB8AC3E}">
        <p14:creationId xmlns:p14="http://schemas.microsoft.com/office/powerpoint/2010/main" val="7263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F0F9-34EE-8B62-903D-D83E71ED409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B613DA-377A-78D3-5DD4-E58639DAADE2}"/>
              </a:ext>
            </a:extLst>
          </p:cNvPr>
          <p:cNvGrpSpPr/>
          <p:nvPr/>
        </p:nvGrpSpPr>
        <p:grpSpPr>
          <a:xfrm>
            <a:off x="782181" y="1012010"/>
            <a:ext cx="4033010" cy="415936"/>
            <a:chOff x="768032" y="5970843"/>
            <a:chExt cx="4033010" cy="415936"/>
          </a:xfrm>
        </p:grpSpPr>
        <p:sp>
          <p:nvSpPr>
            <p:cNvPr id="4" name="Rounded Rectangle 3">
              <a:extLst>
                <a:ext uri="{FF2B5EF4-FFF2-40B4-BE49-F238E27FC236}">
                  <a16:creationId xmlns:a16="http://schemas.microsoft.com/office/drawing/2014/main" id="{19272B85-73F4-D70B-83A9-D85F5A11EF7D}"/>
                </a:ext>
              </a:extLst>
            </p:cNvPr>
            <p:cNvSpPr/>
            <p:nvPr/>
          </p:nvSpPr>
          <p:spPr>
            <a:xfrm>
              <a:off x="768032" y="5970843"/>
              <a:ext cx="4033010"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VS Code &amp; Coding Agent (Preview)</a:t>
              </a:r>
            </a:p>
          </p:txBody>
        </p:sp>
        <p:grpSp>
          <p:nvGrpSpPr>
            <p:cNvPr id="5" name="Google Shape;1693;p69">
              <a:extLst>
                <a:ext uri="{FF2B5EF4-FFF2-40B4-BE49-F238E27FC236}">
                  <a16:creationId xmlns:a16="http://schemas.microsoft.com/office/drawing/2014/main" id="{74D31B1B-D6D7-20D4-C442-92B3CA71AC0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7A75B277-44E7-FB0C-CB1A-97BEA5DA787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E489D480-9330-7692-9E84-B1E9A8AF926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2479D2DD-2CF0-C683-4B97-4D8BB108409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C0A9A107-2D7A-10A5-5E28-B71B5223D297}"/>
              </a:ext>
            </a:extLst>
          </p:cNvPr>
          <p:cNvSpPr txBox="1">
            <a:spLocks/>
          </p:cNvSpPr>
          <p:nvPr/>
        </p:nvSpPr>
        <p:spPr>
          <a:xfrm>
            <a:off x="736425" y="16637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Delegue</a:t>
            </a: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tarefas</a:t>
            </a: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para agents </a:t>
            </a: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assíncronos</a:t>
            </a:r>
            <a:endPar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ADFCF821-7954-E963-5284-3FDA07021991}"/>
              </a:ext>
            </a:extLst>
          </p:cNvPr>
          <p:cNvSpPr txBox="1"/>
          <p:nvPr/>
        </p:nvSpPr>
        <p:spPr>
          <a:xfrm>
            <a:off x="736425" y="2853746"/>
            <a:ext cx="4425856" cy="3293209"/>
          </a:xfrm>
          <a:prstGeom prst="rect">
            <a:avLst/>
          </a:prstGeom>
          <a:noFill/>
        </p:spPr>
        <p:txBody>
          <a:bodyPr wrap="square">
            <a:spAutoFit/>
          </a:bodyPr>
          <a:lstStyle/>
          <a:p>
            <a:pPr lvl="0">
              <a:defRPr/>
            </a:pPr>
            <a:r>
              <a:rPr lang="en-US" sz="1600" dirty="0" err="1">
                <a:solidFill>
                  <a:srgbClr val="FFFFFE"/>
                </a:solidFill>
                <a:latin typeface="Segoe UI" panose="020B0502040204020203" pitchFamily="34" charset="0"/>
                <a:cs typeface="Segoe UI" panose="020B0502040204020203" pitchFamily="34" charset="0"/>
              </a:rPr>
              <a:t>Os</a:t>
            </a:r>
            <a:r>
              <a:rPr lang="en-US" sz="1600" dirty="0">
                <a:solidFill>
                  <a:srgbClr val="FFFFFE"/>
                </a:solidFill>
                <a:latin typeface="Segoe UI" panose="020B0502040204020203" pitchFamily="34" charset="0"/>
                <a:cs typeface="Segoe UI" panose="020B0502040204020203" pitchFamily="34" charset="0"/>
              </a:rPr>
              <a:t> </a:t>
            </a:r>
            <a:r>
              <a:rPr lang="en-US" sz="1600" dirty="0" err="1">
                <a:solidFill>
                  <a:srgbClr val="FFFFFE"/>
                </a:solidFill>
                <a:latin typeface="Segoe UI" panose="020B0502040204020203" pitchFamily="34" charset="0"/>
                <a:cs typeface="Segoe UI" panose="020B0502040204020203" pitchFamily="34" charset="0"/>
              </a:rPr>
              <a:t>desenvolvedores</a:t>
            </a:r>
            <a:r>
              <a:rPr lang="en-US" sz="1600" dirty="0">
                <a:solidFill>
                  <a:srgbClr val="FFFFFE"/>
                </a:solidFill>
                <a:latin typeface="Segoe UI" panose="020B0502040204020203" pitchFamily="34" charset="0"/>
                <a:cs typeface="Segoe UI" panose="020B0502040204020203" pitchFamily="34" charset="0"/>
              </a:rPr>
              <a:t> </a:t>
            </a:r>
            <a:r>
              <a:rPr lang="en-US" sz="1600" dirty="0" err="1">
                <a:solidFill>
                  <a:srgbClr val="FFFFFE"/>
                </a:solidFill>
                <a:latin typeface="Segoe UI" panose="020B0502040204020203" pitchFamily="34" charset="0"/>
                <a:cs typeface="Segoe UI" panose="020B0502040204020203" pitchFamily="34" charset="0"/>
              </a:rPr>
              <a:t>podem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b="1" dirty="0">
                <a:solidFill>
                  <a:srgbClr val="FFFFFE"/>
                </a:solidFill>
                <a:latin typeface="Segoe UI" panose="020B0502040204020203" pitchFamily="34" charset="0"/>
                <a:cs typeface="Segoe UI" panose="020B0502040204020203" pitchFamily="34" charset="0"/>
              </a:rPr>
              <a:t>conseguir ainda mais com </a:t>
            </a:r>
            <a:r>
              <a:rPr lang="pt-BR" sz="1600" b="1" dirty="0" err="1">
                <a:solidFill>
                  <a:srgbClr val="FFFFFE"/>
                </a:solidFill>
                <a:latin typeface="Segoe UI" panose="020B0502040204020203" pitchFamily="34" charset="0"/>
                <a:cs typeface="Segoe UI" panose="020B0502040204020203" pitchFamily="34" charset="0"/>
              </a:rPr>
              <a:t>agend</a:t>
            </a:r>
            <a:r>
              <a:rPr lang="pt-BR" sz="1600" b="1" dirty="0">
                <a:solidFill>
                  <a:srgbClr val="FFFFFE"/>
                </a:solidFill>
                <a:latin typeface="Segoe UI" panose="020B0502040204020203" pitchFamily="34" charset="0"/>
                <a:cs typeface="Segoe UI" panose="020B0502040204020203" pitchFamily="34" charset="0"/>
              </a:rPr>
              <a:t> </a:t>
            </a:r>
            <a:r>
              <a:rPr lang="pt-BR" sz="1600" b="1" dirty="0" err="1">
                <a:solidFill>
                  <a:srgbClr val="FFFFFE"/>
                </a:solidFill>
                <a:latin typeface="Segoe UI" panose="020B0502040204020203" pitchFamily="34" charset="0"/>
                <a:cs typeface="Segoe UI" panose="020B0502040204020203" pitchFamily="34" charset="0"/>
              </a:rPr>
              <a:t>mode</a:t>
            </a:r>
            <a:r>
              <a:rPr lang="pt-BR" sz="1600" b="1" dirty="0">
                <a:solidFill>
                  <a:srgbClr val="FFFFFE"/>
                </a:solidFill>
                <a:latin typeface="Segoe UI" panose="020B0502040204020203" pitchFamily="34" charset="0"/>
                <a:cs typeface="Segoe UI" panose="020B0502040204020203" pitchFamily="34" charset="0"/>
              </a:rPr>
              <a:t> delegando tarefas ao </a:t>
            </a:r>
            <a:r>
              <a:rPr lang="pt-BR" sz="1600" b="1" dirty="0" err="1">
                <a:solidFill>
                  <a:srgbClr val="FFFFFE"/>
                </a:solidFill>
                <a:latin typeface="Segoe UI" panose="020B0502040204020203" pitchFamily="34" charset="0"/>
                <a:cs typeface="Segoe UI" panose="020B0502040204020203" pitchFamily="34" charset="0"/>
              </a:rPr>
              <a:t>coding</a:t>
            </a:r>
            <a:r>
              <a:rPr lang="pt-BR" sz="1600" b="1" dirty="0">
                <a:solidFill>
                  <a:srgbClr val="FFFFFE"/>
                </a:solidFill>
                <a:latin typeface="Segoe UI" panose="020B0502040204020203" pitchFamily="34" charset="0"/>
                <a:cs typeface="Segoe UI" panose="020B0502040204020203" pitchFamily="34" charset="0"/>
              </a:rPr>
              <a:t> </a:t>
            </a:r>
            <a:r>
              <a:rPr lang="pt-BR" sz="1600" b="1" dirty="0" err="1">
                <a:solidFill>
                  <a:srgbClr val="FFFFFE"/>
                </a:solidFill>
                <a:latin typeface="Segoe UI" panose="020B0502040204020203" pitchFamily="34" charset="0"/>
                <a:cs typeface="Segoe UI" panose="020B0502040204020203" pitchFamily="34" charset="0"/>
              </a:rPr>
              <a:t>agent</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dirty="0">
                <a:solidFill>
                  <a:srgbClr val="FFFFFE"/>
                </a:solidFill>
                <a:latin typeface="Segoe UI" panose="020B0502040204020203" pitchFamily="34" charset="0"/>
                <a:cs typeface="Segoe UI" panose="020B0502040204020203" pitchFamily="34" charset="0"/>
              </a:rPr>
              <a:t>no VS Code.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lvl="0">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Um coding agent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trabalha</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qualquer</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outro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membro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um time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criando </a:t>
            </a:r>
            <a:r>
              <a:rPr lang="pt-BR" sz="1600" dirty="0" err="1">
                <a:solidFill>
                  <a:srgbClr val="FFFFFE"/>
                </a:solidFill>
                <a:latin typeface="Segoe UI" panose="020B0502040204020203" pitchFamily="34" charset="0"/>
                <a:cs typeface="Segoe UI" panose="020B0502040204020203" pitchFamily="34" charset="0"/>
              </a:rPr>
              <a:t>issues</a:t>
            </a:r>
            <a:r>
              <a:rPr lang="pt-BR" sz="1600" dirty="0">
                <a:solidFill>
                  <a:srgbClr val="FFFFFE"/>
                </a:solidFill>
                <a:latin typeface="Segoe UI" panose="020B0502040204020203" pitchFamily="34" charset="0"/>
                <a:cs typeface="Segoe UI" panose="020B0502040204020203" pitchFamily="34" charset="0"/>
              </a:rPr>
              <a:t> e submetendo </a:t>
            </a:r>
            <a:r>
              <a:rPr lang="pt-BR" sz="1600" dirty="0" err="1">
                <a:solidFill>
                  <a:srgbClr val="FFFFFE"/>
                </a:solidFill>
                <a:latin typeface="Segoe UI" panose="020B0502040204020203" pitchFamily="34" charset="0"/>
                <a:cs typeface="Segoe UI" panose="020B0502040204020203" pitchFamily="34" charset="0"/>
              </a:rPr>
              <a:t>PRs</a:t>
            </a:r>
            <a:r>
              <a:rPr lang="pt-BR" sz="1600" dirty="0">
                <a:solidFill>
                  <a:srgbClr val="FFFFFE"/>
                </a:solidFill>
                <a:latin typeface="Segoe UI" panose="020B0502040204020203" pitchFamily="34" charset="0"/>
                <a:cs typeface="Segoe UI" panose="020B0502040204020203" pitchFamily="34" charset="0"/>
              </a:rPr>
              <a:t>.</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Tire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proveito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da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integraçã</a:t>
            </a:r>
            <a:r>
              <a:rPr lang="en-US" sz="1600" b="1" dirty="0">
                <a:solidFill>
                  <a:srgbClr val="FFFFFE"/>
                </a:solidFill>
                <a:latin typeface="Segoe UI" panose="020B0502040204020203" pitchFamily="34" charset="0"/>
                <a:cs typeface="Segoe UI" panose="020B0502040204020203" pitchFamily="34" charset="0"/>
              </a:rPr>
              <a:t>o com a </a:t>
            </a:r>
            <a:r>
              <a:rPr lang="en-US" sz="1600" b="1" dirty="0" err="1">
                <a:solidFill>
                  <a:srgbClr val="FFFFFE"/>
                </a:solidFill>
                <a:latin typeface="Segoe UI" panose="020B0502040204020203" pitchFamily="34" charset="0"/>
                <a:cs typeface="Segoe UI" panose="020B0502040204020203" pitchFamily="34" charset="0"/>
              </a:rPr>
              <a:t>plataforma</a:t>
            </a:r>
            <a:r>
              <a:rPr lang="en-US" sz="1600" b="1" dirty="0">
                <a:solidFill>
                  <a:srgbClr val="FFFFFE"/>
                </a:solidFill>
                <a:latin typeface="Segoe UI" panose="020B0502040204020203" pitchFamily="34" charset="0"/>
                <a:cs typeface="Segoe UI" panose="020B0502040204020203" pitchFamily="34" charset="0"/>
              </a:rPr>
              <a:t> GitHub </a:t>
            </a:r>
            <a:r>
              <a:rPr lang="en-US" sz="1600" b="1" dirty="0" err="1">
                <a:solidFill>
                  <a:srgbClr val="FFFFFE"/>
                </a:solidFill>
                <a:latin typeface="Segoe UI" panose="020B0502040204020203" pitchFamily="34" charset="0"/>
                <a:cs typeface="Segoe UI" panose="020B0502040204020203" pitchFamily="34" charset="0"/>
              </a:rPr>
              <a:t>em</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IDEs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que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Desenvolvedores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adoram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6E1BABBB-95E3-4493-F647-AFC7D7DAE0E8}"/>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2AADC9E1-1749-66FB-A9FB-4F25B12056AE}"/>
              </a:ext>
            </a:extLst>
          </p:cNvPr>
          <p:cNvPicPr>
            <a:picLocks noChangeAspect="1"/>
          </p:cNvPicPr>
          <p:nvPr/>
        </p:nvPicPr>
        <p:blipFill>
          <a:blip r:embed="rId4"/>
          <a:srcRect r="26015"/>
          <a:stretch/>
        </p:blipFill>
        <p:spPr>
          <a:xfrm>
            <a:off x="6301043" y="1223157"/>
            <a:ext cx="4628077" cy="4411687"/>
          </a:xfrm>
          <a:prstGeom prst="rect">
            <a:avLst/>
          </a:prstGeom>
        </p:spPr>
      </p:pic>
    </p:spTree>
    <p:extLst>
      <p:ext uri="{BB962C8B-B14F-4D97-AF65-F5344CB8AC3E}">
        <p14:creationId xmlns:p14="http://schemas.microsoft.com/office/powerpoint/2010/main" val="226170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5EE8C-9215-BD8C-4E3F-F5BE4F9FA07C}"/>
            </a:ext>
          </a:extLst>
        </p:cNvPr>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8233B89E-89E5-C05D-8B3E-CA7F86F6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F01481-9B40-4478-20FC-6CBE39B77523}"/>
              </a:ext>
            </a:extLst>
          </p:cNvPr>
          <p:cNvSpPr>
            <a:spLocks noGrp="1"/>
          </p:cNvSpPr>
          <p:nvPr>
            <p:ph type="body" sz="quarter" idx="11"/>
          </p:nvPr>
        </p:nvSpPr>
        <p:spPr/>
        <p:txBody>
          <a:bodyPr/>
          <a:lstStyle/>
          <a:p>
            <a:r>
              <a:rPr lang="en-US">
                <a:latin typeface="Segoe UI" panose="020B0502040204020203" pitchFamily="34" charset="0"/>
                <a:cs typeface="Segoe UI" panose="020B0502040204020203" pitchFamily="34" charset="0"/>
              </a:rPr>
              <a:t>01</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02</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03</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04</a:t>
            </a:r>
          </a:p>
        </p:txBody>
      </p:sp>
      <p:sp>
        <p:nvSpPr>
          <p:cNvPr id="4" name="Text Placeholder 3">
            <a:extLst>
              <a:ext uri="{FF2B5EF4-FFF2-40B4-BE49-F238E27FC236}">
                <a16:creationId xmlns:a16="http://schemas.microsoft.com/office/drawing/2014/main" id="{8D7420AB-E11B-7E78-D51D-66FA8ADC6055}"/>
              </a:ext>
            </a:extLst>
          </p:cNvPr>
          <p:cNvSpPr>
            <a:spLocks noGrp="1"/>
          </p:cNvSpPr>
          <p:nvPr>
            <p:ph type="body" sz="quarter" idx="12"/>
          </p:nvPr>
        </p:nvSpPr>
        <p:spPr/>
        <p:txBody>
          <a:bodyPr/>
          <a:lstStyle/>
          <a:p>
            <a:r>
              <a:rPr lang="en-US" dirty="0" err="1">
                <a:latin typeface="Segoe UI" panose="020B0502040204020203" pitchFamily="34" charset="0"/>
                <a:cs typeface="Segoe UI" panose="020B0502040204020203" pitchFamily="34" charset="0"/>
              </a:rPr>
              <a:t>Introdução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ao</a:t>
            </a:r>
            <a:r>
              <a:rPr lang="en-US" dirty="0">
                <a:latin typeface="Segoe UI" panose="020B0502040204020203" pitchFamily="34" charset="0"/>
                <a:cs typeface="Segoe UI" panose="020B0502040204020203" pitchFamily="34" charset="0"/>
              </a:rPr>
              <a:t> VS Code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Open source AI Editor</a:t>
            </a:r>
          </a:p>
          <a:p>
            <a:endParaRPr lang="en-US" dirty="0">
              <a:latin typeface="Segoe UI" panose="020B0502040204020203" pitchFamily="34" charset="0"/>
              <a:cs typeface="Segoe UI" panose="020B0502040204020203" pitchFamily="34" charset="0"/>
            </a:endParaRPr>
          </a:p>
          <a:p>
            <a:r>
              <a:rPr lang="en-US" dirty="0" err="1">
                <a:latin typeface="Segoe UI" panose="020B0502040204020203" pitchFamily="34" charset="0"/>
                <a:cs typeface="Segoe UI" panose="020B0502040204020203" pitchFamily="34" charset="0"/>
              </a:rPr>
              <a:t>Últimos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Recursos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IA</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698550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E87F62-B5AA-C9BB-E5EF-F422FFD03A3B}"/>
              </a:ext>
            </a:extLst>
          </p:cNvPr>
          <p:cNvSpPr>
            <a:spLocks noGrp="1"/>
          </p:cNvSpPr>
          <p:nvPr>
            <p:ph type="pic" idx="2"/>
          </p:nvPr>
        </p:nvSpPr>
        <p:spPr/>
        <p:txBody>
          <a:bodyPr/>
          <a:lstStyle/>
          <a:p>
            <a:endParaRPr lang="en-US"/>
          </a:p>
        </p:txBody>
      </p:sp>
      <p:sp>
        <p:nvSpPr>
          <p:cNvPr id="3" name="Text Placeholder 2">
            <a:extLst>
              <a:ext uri="{FF2B5EF4-FFF2-40B4-BE49-F238E27FC236}">
                <a16:creationId xmlns:a16="http://schemas.microsoft.com/office/drawing/2014/main" id="{970306DF-DBDA-9ECD-DE54-1B589D8D052E}"/>
              </a:ext>
            </a:extLst>
          </p:cNvPr>
          <p:cNvSpPr>
            <a:spLocks noGrp="1"/>
          </p:cNvSpPr>
          <p:nvPr>
            <p:ph type="body" sz="quarter" idx="22"/>
          </p:nvPr>
        </p:nvSpPr>
        <p:spPr/>
        <p:txBody>
          <a:bodyPr/>
          <a:lstStyle/>
          <a:p>
            <a:endParaRPr lang="en-US" dirty="0"/>
          </a:p>
        </p:txBody>
      </p:sp>
      <p:sp>
        <p:nvSpPr>
          <p:cNvPr id="4" name="Text Placeholder 3">
            <a:extLst>
              <a:ext uri="{FF2B5EF4-FFF2-40B4-BE49-F238E27FC236}">
                <a16:creationId xmlns:a16="http://schemas.microsoft.com/office/drawing/2014/main" id="{E7396E11-C962-03B1-E8A9-1C82D23F491B}"/>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EB1148AD-2AC3-7671-B6B3-5947431C5F25}"/>
              </a:ext>
            </a:extLst>
          </p:cNvPr>
          <p:cNvSpPr>
            <a:spLocks noGrp="1"/>
          </p:cNvSpPr>
          <p:nvPr>
            <p:ph type="body" sz="quarter" idx="25"/>
          </p:nvPr>
        </p:nvSpPr>
        <p:spPr/>
        <p:txBody>
          <a:bodyPr/>
          <a:lstStyle/>
          <a:p>
            <a:endParaRPr lang="en-US"/>
          </a:p>
        </p:txBody>
      </p:sp>
      <p:sp>
        <p:nvSpPr>
          <p:cNvPr id="6" name="Text Placeholder 5">
            <a:extLst>
              <a:ext uri="{FF2B5EF4-FFF2-40B4-BE49-F238E27FC236}">
                <a16:creationId xmlns:a16="http://schemas.microsoft.com/office/drawing/2014/main" id="{66EA126F-EEEB-1BA5-5BDE-27AD9BBB4DF9}"/>
              </a:ext>
            </a:extLst>
          </p:cNvPr>
          <p:cNvSpPr>
            <a:spLocks noGrp="1"/>
          </p:cNvSpPr>
          <p:nvPr>
            <p:ph type="body" sz="quarter" idx="26"/>
          </p:nvPr>
        </p:nvSpPr>
        <p:spPr/>
        <p:txBody>
          <a:bodyPr/>
          <a:lstStyle/>
          <a:p>
            <a:endParaRPr lang="en-US"/>
          </a:p>
        </p:txBody>
      </p:sp>
      <p:sp>
        <p:nvSpPr>
          <p:cNvPr id="7" name="Text Placeholder 6">
            <a:extLst>
              <a:ext uri="{FF2B5EF4-FFF2-40B4-BE49-F238E27FC236}">
                <a16:creationId xmlns:a16="http://schemas.microsoft.com/office/drawing/2014/main" id="{0745F880-33A0-B7AF-53E8-7F11D4395324}"/>
              </a:ext>
            </a:extLst>
          </p:cNvPr>
          <p:cNvSpPr>
            <a:spLocks noGrp="1"/>
          </p:cNvSpPr>
          <p:nvPr>
            <p:ph type="body" sz="quarter" idx="28"/>
          </p:nvPr>
        </p:nvSpPr>
        <p:spPr/>
        <p:txBody>
          <a:bodyPr/>
          <a:lstStyle/>
          <a:p>
            <a:endParaRPr lang="en-US"/>
          </a:p>
        </p:txBody>
      </p:sp>
      <p:sp>
        <p:nvSpPr>
          <p:cNvPr id="8" name="Text Placeholder 7">
            <a:extLst>
              <a:ext uri="{FF2B5EF4-FFF2-40B4-BE49-F238E27FC236}">
                <a16:creationId xmlns:a16="http://schemas.microsoft.com/office/drawing/2014/main" id="{5682E449-E66A-7DA8-036A-89F26323C505}"/>
              </a:ext>
            </a:extLst>
          </p:cNvPr>
          <p:cNvSpPr>
            <a:spLocks noGrp="1"/>
          </p:cNvSpPr>
          <p:nvPr>
            <p:ph type="body" sz="quarter" idx="29"/>
          </p:nvPr>
        </p:nvSpPr>
        <p:spPr/>
        <p:txBody>
          <a:bodyPr/>
          <a:lstStyle/>
          <a:p>
            <a:endParaRPr lang="en-US"/>
          </a:p>
        </p:txBody>
      </p:sp>
      <p:sp>
        <p:nvSpPr>
          <p:cNvPr id="9" name="Text Placeholder 8">
            <a:extLst>
              <a:ext uri="{FF2B5EF4-FFF2-40B4-BE49-F238E27FC236}">
                <a16:creationId xmlns:a16="http://schemas.microsoft.com/office/drawing/2014/main" id="{138163D9-0645-0920-AC29-CFC1510A5531}"/>
              </a:ext>
            </a:extLst>
          </p:cNvPr>
          <p:cNvSpPr>
            <a:spLocks noGrp="1"/>
          </p:cNvSpPr>
          <p:nvPr>
            <p:ph type="body" sz="quarter" idx="31"/>
          </p:nvPr>
        </p:nvSpPr>
        <p:spPr/>
        <p:txBody>
          <a:bodyPr/>
          <a:lstStyle/>
          <a:p>
            <a:endParaRPr lang="en-US"/>
          </a:p>
        </p:txBody>
      </p:sp>
      <p:sp>
        <p:nvSpPr>
          <p:cNvPr id="10" name="Text Placeholder 9">
            <a:extLst>
              <a:ext uri="{FF2B5EF4-FFF2-40B4-BE49-F238E27FC236}">
                <a16:creationId xmlns:a16="http://schemas.microsoft.com/office/drawing/2014/main" id="{4EF12B2F-9600-B627-21E6-305F98E81055}"/>
              </a:ext>
            </a:extLst>
          </p:cNvPr>
          <p:cNvSpPr>
            <a:spLocks noGrp="1"/>
          </p:cNvSpPr>
          <p:nvPr>
            <p:ph type="body" sz="quarter" idx="32"/>
          </p:nvPr>
        </p:nvSpPr>
        <p:spPr/>
        <p:txBody>
          <a:bodyPr/>
          <a:lstStyle/>
          <a:p>
            <a:endParaRPr lang="en-US"/>
          </a:p>
        </p:txBody>
      </p:sp>
      <p:sp>
        <p:nvSpPr>
          <p:cNvPr id="11" name="Picture Placeholder 10">
            <a:extLst>
              <a:ext uri="{FF2B5EF4-FFF2-40B4-BE49-F238E27FC236}">
                <a16:creationId xmlns:a16="http://schemas.microsoft.com/office/drawing/2014/main" id="{9D5F717E-A7D7-2AAF-500D-03E29B71E1D2}"/>
              </a:ext>
            </a:extLst>
          </p:cNvPr>
          <p:cNvSpPr>
            <a:spLocks noGrp="1"/>
          </p:cNvSpPr>
          <p:nvPr>
            <p:ph type="pic" idx="33"/>
          </p:nvPr>
        </p:nvSpPr>
        <p:spPr/>
        <p:txBody>
          <a:bodyPr/>
          <a:lstStyle/>
          <a:p>
            <a:endParaRPr lang="en-US"/>
          </a:p>
        </p:txBody>
      </p:sp>
      <p:sp>
        <p:nvSpPr>
          <p:cNvPr id="12" name="Picture Placeholder 11">
            <a:extLst>
              <a:ext uri="{FF2B5EF4-FFF2-40B4-BE49-F238E27FC236}">
                <a16:creationId xmlns:a16="http://schemas.microsoft.com/office/drawing/2014/main" id="{C7111EA3-388F-0647-AD84-14412EA01199}"/>
              </a:ext>
            </a:extLst>
          </p:cNvPr>
          <p:cNvSpPr>
            <a:spLocks noGrp="1"/>
          </p:cNvSpPr>
          <p:nvPr>
            <p:ph type="pic" idx="34"/>
          </p:nvPr>
        </p:nvSpPr>
        <p:spPr/>
        <p:txBody>
          <a:bodyPr/>
          <a:lstStyle/>
          <a:p>
            <a:endParaRPr lang="en-US"/>
          </a:p>
        </p:txBody>
      </p:sp>
      <p:sp>
        <p:nvSpPr>
          <p:cNvPr id="13" name="Picture Placeholder 12">
            <a:extLst>
              <a:ext uri="{FF2B5EF4-FFF2-40B4-BE49-F238E27FC236}">
                <a16:creationId xmlns:a16="http://schemas.microsoft.com/office/drawing/2014/main" id="{45EDC729-398C-D919-4E9C-A63C5457E1D1}"/>
              </a:ext>
            </a:extLst>
          </p:cNvPr>
          <p:cNvSpPr>
            <a:spLocks noGrp="1"/>
          </p:cNvSpPr>
          <p:nvPr>
            <p:ph type="pic" idx="35"/>
          </p:nvPr>
        </p:nvSpPr>
        <p:spPr/>
        <p:txBody>
          <a:bodyPr/>
          <a:lstStyle/>
          <a:p>
            <a:endParaRPr lang="en-US"/>
          </a:p>
        </p:txBody>
      </p:sp>
      <p:sp>
        <p:nvSpPr>
          <p:cNvPr id="14" name="Title 1">
            <a:extLst>
              <a:ext uri="{FF2B5EF4-FFF2-40B4-BE49-F238E27FC236}">
                <a16:creationId xmlns:a16="http://schemas.microsoft.com/office/drawing/2014/main" id="{48E90535-6DF2-9C90-27B3-7230F4BFB1FB}"/>
              </a:ext>
            </a:extLst>
          </p:cNvPr>
          <p:cNvSpPr txBox="1">
            <a:spLocks/>
          </p:cNvSpPr>
          <p:nvPr/>
        </p:nvSpPr>
        <p:spPr>
          <a:xfrm>
            <a:off x="660153" y="734374"/>
            <a:ext cx="6914353" cy="1400766"/>
          </a:xfrm>
          <a:prstGeom prst="rect">
            <a:avLst/>
          </a:prstGeom>
          <a:solidFill>
            <a:schemeClr val="bg1"/>
          </a:solidFill>
        </p:spPr>
        <p:txBody>
          <a:bodyPr>
            <a:normAutofit/>
          </a:bodyPr>
          <a:lst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a:lstStyle>
          <a:p>
            <a:r>
              <a:rPr lang="en-US" sz="6600" dirty="0" err="1">
                <a:latin typeface="Segoe UI" panose="020B0502040204020203" pitchFamily="34" charset="0"/>
                <a:cs typeface="Segoe UI" panose="020B0502040204020203" pitchFamily="34" charset="0"/>
              </a:rPr>
              <a:t>Obrigado</a:t>
            </a:r>
            <a:r>
              <a:rPr lang="en-US" sz="6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088663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C7A1-4C2E-06A8-C531-2C0D7AE15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7E833-7621-6707-40CE-F9BBC6482AF9}"/>
              </a:ext>
            </a:extLst>
          </p:cNvPr>
          <p:cNvSpPr>
            <a:spLocks noGrp="1"/>
          </p:cNvSpPr>
          <p:nvPr>
            <p:ph type="ctrTitle"/>
          </p:nvPr>
        </p:nvSpPr>
        <p:spPr>
          <a:xfrm>
            <a:off x="683135" y="1277237"/>
            <a:ext cx="3096386" cy="1786003"/>
          </a:xfrm>
        </p:spPr>
        <p:txBody>
          <a:bodyPr>
            <a:normAutofit/>
          </a:bodyPr>
          <a:lstStyle/>
          <a:p>
            <a:r>
              <a:rPr lang="en-US" sz="4400" dirty="0" err="1">
                <a:latin typeface="Segoe UI" panose="020B0502040204020203" pitchFamily="34" charset="0"/>
                <a:cs typeface="Segoe UI" panose="020B0502040204020203" pitchFamily="34" charset="0"/>
              </a:rPr>
              <a:t>Próximos</a:t>
            </a:r>
            <a:r>
              <a:rPr lang="en-US" sz="4400" dirty="0">
                <a:latin typeface="Segoe UI" panose="020B0502040204020203" pitchFamily="34" charset="0"/>
                <a:cs typeface="Segoe UI" panose="020B0502040204020203" pitchFamily="34" charset="0"/>
              </a:rPr>
              <a:t> </a:t>
            </a:r>
            <a:r>
              <a:rPr lang="en-US" sz="4400" dirty="0" err="1">
                <a:latin typeface="Segoe UI" panose="020B0502040204020203" pitchFamily="34" charset="0"/>
                <a:cs typeface="Segoe UI" panose="020B0502040204020203" pitchFamily="34" charset="0"/>
              </a:rPr>
              <a:t>passos</a:t>
            </a:r>
            <a:endParaRPr lang="en-US" sz="4400"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2E8A4009-957C-C109-B412-7EE3159461C1}"/>
              </a:ext>
            </a:extLst>
          </p:cNvPr>
          <p:cNvSpPr txBox="1">
            <a:spLocks/>
          </p:cNvSpPr>
          <p:nvPr/>
        </p:nvSpPr>
        <p:spPr>
          <a:xfrm>
            <a:off x="3413886" y="1277237"/>
            <a:ext cx="8094979" cy="5105400"/>
          </a:xfrm>
          <a:prstGeom prst="rect">
            <a:avLst/>
          </a:prstGeom>
        </p:spPr>
        <p:txBody>
          <a:bodyPr anchor="t">
            <a:noAutofit/>
          </a:bodyPr>
          <a:lstStyle>
            <a:lvl1pPr algn="l" defTabSz="914400" rtl="0" eaLnBrk="1" latinLnBrk="0" hangingPunct="1">
              <a:lnSpc>
                <a:spcPct val="80000"/>
              </a:lnSpc>
              <a:spcBef>
                <a:spcPct val="0"/>
              </a:spcBef>
              <a:buNone/>
              <a:defRPr sz="6000" b="1" i="0" kern="1200">
                <a:solidFill>
                  <a:schemeClr val="tx1"/>
                </a:solidFill>
                <a:latin typeface="Mona Sans" pitchFamily="2" charset="77"/>
                <a:ea typeface="+mj-ea"/>
                <a:cs typeface="Arial" panose="020B0604020202020204" pitchFamily="34" charset="0"/>
              </a:defRPr>
            </a:lvl1pPr>
          </a:lstStyle>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Download do VS Code: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3" tooltip="https://aka.ms/vscode-dev-days/get-vscode"/>
              </a:rPr>
              <a:t>aka.ms/vscode-dev-days/get-vscode</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Obtenha</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o GitHub Copilot Free:</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4" tooltip="https://aka.ms/vscode-dev-days/get-copilot"/>
              </a:rPr>
              <a:t>aka.ms/vscode-dev-days/get-copilot</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Inicie</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o </a:t>
            </a: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treinamento</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5" tooltip="https://aka.ms/vscode-dev-days/training"/>
              </a:rPr>
              <a:t>aka.ms/vscode-dev-days/training</a:t>
            </a: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p>
        </p:txBody>
      </p:sp>
    </p:spTree>
    <p:extLst>
      <p:ext uri="{BB962C8B-B14F-4D97-AF65-F5344CB8AC3E}">
        <p14:creationId xmlns:p14="http://schemas.microsoft.com/office/powerpoint/2010/main" val="85759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3029-7EAC-2303-A4D9-543F4E7B4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42DD2-65E2-E22F-8F3B-53B0B277960B}"/>
              </a:ext>
            </a:extLst>
          </p:cNvPr>
          <p:cNvSpPr>
            <a:spLocks noGrp="1"/>
          </p:cNvSpPr>
          <p:nvPr>
            <p:ph type="ctrTitle"/>
          </p:nvPr>
        </p:nvSpPr>
        <p:spPr>
          <a:xfrm>
            <a:off x="683135" y="2139758"/>
            <a:ext cx="5324092" cy="2578483"/>
          </a:xfrm>
        </p:spPr>
        <p:txBody>
          <a:bodyPr>
            <a:noAutofit/>
          </a:bodyPr>
          <a:lstStyle/>
          <a:p>
            <a:r>
              <a:rPr lang="en-US" sz="4800" dirty="0">
                <a:latin typeface="Segoe UI" panose="020B0502040204020203" pitchFamily="34" charset="0"/>
                <a:cs typeface="Segoe UI" panose="020B0502040204020203" pitchFamily="34" charset="0"/>
              </a:rPr>
              <a:t>Por favor </a:t>
            </a:r>
            <a:r>
              <a:rPr lang="en-US" sz="4800" dirty="0" err="1">
                <a:latin typeface="Segoe UI" panose="020B0502040204020203" pitchFamily="34" charset="0"/>
                <a:cs typeface="Segoe UI" panose="020B0502040204020203" pitchFamily="34" charset="0"/>
              </a:rPr>
              <a:t>deixe</a:t>
            </a:r>
            <a:r>
              <a:rPr lang="en-US" sz="4800" dirty="0">
                <a:latin typeface="Segoe UI" panose="020B0502040204020203" pitchFamily="34" charset="0"/>
                <a:cs typeface="Segoe UI" panose="020B0502040204020203" pitchFamily="34" charset="0"/>
              </a:rPr>
              <a:t> </a:t>
            </a:r>
            <a:r>
              <a:rPr lang="en-US" sz="4800" dirty="0" err="1">
                <a:latin typeface="Segoe UI" panose="020B0502040204020203" pitchFamily="34" charset="0"/>
                <a:cs typeface="Segoe UI" panose="020B0502040204020203" pitchFamily="34" charset="0"/>
              </a:rPr>
              <a:t>seu</a:t>
            </a:r>
            <a:r>
              <a:rPr lang="en-US" sz="4800" dirty="0">
                <a:latin typeface="Segoe UI" panose="020B0502040204020203" pitchFamily="34" charset="0"/>
                <a:cs typeface="Segoe UI" panose="020B0502040204020203" pitchFamily="34" charset="0"/>
              </a:rPr>
              <a:t> feedback para a Microsoft.</a:t>
            </a:r>
          </a:p>
        </p:txBody>
      </p:sp>
      <p:pic>
        <p:nvPicPr>
          <p:cNvPr id="7" name="Picture 6">
            <a:extLst>
              <a:ext uri="{FF2B5EF4-FFF2-40B4-BE49-F238E27FC236}">
                <a16:creationId xmlns:a16="http://schemas.microsoft.com/office/drawing/2014/main" id="{CE34EF5F-1D6B-6C1B-F17C-71439EC646F6}"/>
              </a:ext>
            </a:extLst>
          </p:cNvPr>
          <p:cNvPicPr>
            <a:picLocks noChangeAspect="1"/>
          </p:cNvPicPr>
          <p:nvPr/>
        </p:nvPicPr>
        <p:blipFill>
          <a:blip r:embed="rId3"/>
          <a:stretch>
            <a:fillRect/>
          </a:stretch>
        </p:blipFill>
        <p:spPr>
          <a:xfrm>
            <a:off x="6184774" y="1008761"/>
            <a:ext cx="4998721" cy="4998721"/>
          </a:xfrm>
          <a:prstGeom prst="rect">
            <a:avLst/>
          </a:prstGeom>
        </p:spPr>
      </p:pic>
      <p:sp>
        <p:nvSpPr>
          <p:cNvPr id="3" name="Rectangle 2">
            <a:extLst>
              <a:ext uri="{FF2B5EF4-FFF2-40B4-BE49-F238E27FC236}">
                <a16:creationId xmlns:a16="http://schemas.microsoft.com/office/drawing/2014/main" id="{EEAE7C50-56FA-7E56-27CD-E98AE0FB5F7F}"/>
              </a:ext>
            </a:extLst>
          </p:cNvPr>
          <p:cNvSpPr/>
          <p:nvPr/>
        </p:nvSpPr>
        <p:spPr>
          <a:xfrm rot="20859581">
            <a:off x="-87393" y="491495"/>
            <a:ext cx="5766004" cy="82054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Pesquisa </a:t>
            </a:r>
            <a:r>
              <a:rPr kumimoji="0" lang="en-US" sz="2400" b="0" i="0" u="none" strike="noStrike" kern="1200" cap="none" spc="0" normalizeH="0" baseline="0" noProof="0" dirty="0" err="1">
                <a:ln>
                  <a:noFill/>
                </a:ln>
                <a:solidFill>
                  <a:srgbClr val="0D1116"/>
                </a:solidFill>
                <a:effectLst/>
                <a:uLnTx/>
                <a:uFillTx/>
                <a:latin typeface="Arial" panose="020B0604020202020204"/>
                <a:ea typeface="+mn-ea"/>
                <a:cs typeface="+mn-cs"/>
              </a:rPr>
              <a:t>ao</a:t>
            </a: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 final do </a:t>
            </a:r>
            <a:r>
              <a:rPr kumimoji="0" lang="en-US" sz="2400" b="0" i="0" u="none" strike="noStrike" kern="1200" cap="none" spc="0" normalizeH="0" baseline="0" noProof="0" dirty="0" err="1">
                <a:ln>
                  <a:noFill/>
                </a:ln>
                <a:solidFill>
                  <a:srgbClr val="0D1116"/>
                </a:solidFill>
                <a:effectLst/>
                <a:uLnTx/>
                <a:uFillTx/>
                <a:latin typeface="Arial" panose="020B0604020202020204"/>
                <a:ea typeface="+mn-ea"/>
                <a:cs typeface="+mn-cs"/>
              </a:rPr>
              <a:t>evento</a:t>
            </a:r>
            <a:endPar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3776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8">
            <a:extLst>
              <a:ext uri="{FF2B5EF4-FFF2-40B4-BE49-F238E27FC236}">
                <a16:creationId xmlns:a16="http://schemas.microsoft.com/office/drawing/2014/main" id="{18794C65-C276-400C-5241-1069B2723F32}"/>
              </a:ext>
              <a:ext uri="{C183D7F6-B498-43B3-948B-1728B52AA6E4}">
                <adec:decorative xmlns:adec="http://schemas.microsoft.com/office/drawing/2017/decorative" val="1"/>
              </a:ext>
            </a:extLst>
          </p:cNvPr>
          <p:cNvSpPr/>
          <p:nvPr/>
        </p:nvSpPr>
        <p:spPr bwMode="auto">
          <a:xfrm>
            <a:off x="2880254"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5DD76912-5853-A83C-8EE6-34FD40D2B32D}"/>
              </a:ext>
              <a:ext uri="{C183D7F6-B498-43B3-948B-1728B52AA6E4}">
                <adec:decorative xmlns:adec="http://schemas.microsoft.com/office/drawing/2017/decorative" val="0"/>
              </a:ext>
            </a:extLst>
          </p:cNvPr>
          <p:cNvSpPr txBox="1"/>
          <p:nvPr/>
        </p:nvSpPr>
        <p:spPr>
          <a:xfrm>
            <a:off x="2994648" y="3723710"/>
            <a:ext cx="2782698"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Família Visual Studio</a:t>
            </a:r>
          </a:p>
        </p:txBody>
      </p:sp>
      <p:sp>
        <p:nvSpPr>
          <p:cNvPr id="4" name="Rounded Rectangle 18">
            <a:extLst>
              <a:ext uri="{FF2B5EF4-FFF2-40B4-BE49-F238E27FC236}">
                <a16:creationId xmlns:a16="http://schemas.microsoft.com/office/drawing/2014/main" id="{41F41AAE-9F6A-3C60-C4C4-82EA9CA8059E}"/>
              </a:ext>
              <a:ext uri="{C183D7F6-B498-43B3-948B-1728B52AA6E4}">
                <adec:decorative xmlns:adec="http://schemas.microsoft.com/office/drawing/2017/decorative" val="1"/>
              </a:ext>
            </a:extLst>
          </p:cNvPr>
          <p:cNvSpPr/>
          <p:nvPr/>
        </p:nvSpPr>
        <p:spPr bwMode="auto">
          <a:xfrm>
            <a:off x="6237735"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Graphic 4" descr="GitHub logo">
            <a:extLst>
              <a:ext uri="{FF2B5EF4-FFF2-40B4-BE49-F238E27FC236}">
                <a16:creationId xmlns:a16="http://schemas.microsoft.com/office/drawing/2014/main" id="{435AE07D-A8B0-829C-D9CF-84D8AAA8B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937" y="2502037"/>
            <a:ext cx="875074" cy="863088"/>
          </a:xfrm>
          <a:prstGeom prst="rect">
            <a:avLst/>
          </a:prstGeom>
        </p:spPr>
      </p:pic>
      <p:sp>
        <p:nvSpPr>
          <p:cNvPr id="6" name="TextBox 5">
            <a:extLst>
              <a:ext uri="{FF2B5EF4-FFF2-40B4-BE49-F238E27FC236}">
                <a16:creationId xmlns:a16="http://schemas.microsoft.com/office/drawing/2014/main" id="{048AC17E-77F3-A9BF-2EC2-24254B22EDE4}"/>
              </a:ext>
              <a:ext uri="{C183D7F6-B498-43B3-948B-1728B52AA6E4}">
                <adec:decorative xmlns:adec="http://schemas.microsoft.com/office/drawing/2017/decorative" val="0"/>
              </a:ext>
            </a:extLst>
          </p:cNvPr>
          <p:cNvSpPr txBox="1"/>
          <p:nvPr/>
        </p:nvSpPr>
        <p:spPr>
          <a:xfrm>
            <a:off x="6683718" y="3723712"/>
            <a:ext cx="2149446"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a:t>
            </a:r>
          </a:p>
        </p:txBody>
      </p:sp>
      <p:sp>
        <p:nvSpPr>
          <p:cNvPr id="7" name="TextBox 6">
            <a:extLst>
              <a:ext uri="{FF2B5EF4-FFF2-40B4-BE49-F238E27FC236}">
                <a16:creationId xmlns:a16="http://schemas.microsoft.com/office/drawing/2014/main" id="{EDD0A2C9-0EA7-421F-E7E1-90BABC42C03A}"/>
              </a:ext>
              <a:ext uri="{C183D7F6-B498-43B3-948B-1728B52AA6E4}">
                <adec:decorative xmlns:adec="http://schemas.microsoft.com/office/drawing/2017/decorative" val="0"/>
              </a:ext>
            </a:extLst>
          </p:cNvPr>
          <p:cNvSpPr txBox="1"/>
          <p:nvPr/>
        </p:nvSpPr>
        <p:spPr>
          <a:xfrm>
            <a:off x="3625926" y="4106460"/>
            <a:ext cx="1575466" cy="369332"/>
          </a:xfrm>
          <a:prstGeom prst="rect">
            <a:avLst/>
          </a:prstGeom>
          <a:noFill/>
        </p:spPr>
        <p:txBody>
          <a:bodyPr wrap="square" lIns="0" tIns="0" rIns="0" bIns="0" rtlCol="0">
            <a:spAutoFit/>
          </a:bodyPr>
          <a:lstStyle/>
          <a:p>
            <a:pPr lvl="0" algn="ctr">
              <a:defRPr/>
            </a:pPr>
            <a:r>
              <a:rPr lang="pt-BR" sz="1200" dirty="0">
                <a:solidFill>
                  <a:srgbClr val="FFFFFE"/>
                </a:solidFill>
                <a:latin typeface="Segoe UI" panose="020B0502040204020203" pitchFamily="34" charset="0"/>
                <a:cs typeface="Segoe UI" panose="020B0502040204020203" pitchFamily="34" charset="0"/>
              </a:rPr>
              <a:t>+50 milhões de </a:t>
            </a:r>
            <a:r>
              <a:rPr lang="pt-BR" sz="1200" dirty="0" err="1">
                <a:solidFill>
                  <a:srgbClr val="FFFFFE"/>
                </a:solidFill>
                <a:latin typeface="Segoe UI" panose="020B0502040204020203" pitchFamily="34" charset="0"/>
                <a:cs typeface="Segoe UI" panose="020B0502040204020203" pitchFamily="34" charset="0"/>
              </a:rPr>
              <a:t>Devs</a:t>
            </a:r>
            <a:r>
              <a:rPr lang="pt-BR" sz="1200" dirty="0">
                <a:solidFill>
                  <a:srgbClr val="FFFFFE"/>
                </a:solidFill>
                <a:latin typeface="Segoe UI" panose="020B0502040204020203" pitchFamily="34" charset="0"/>
                <a:cs typeface="Segoe UI" panose="020B0502040204020203" pitchFamily="34" charset="0"/>
              </a:rPr>
              <a:t> ativos mensalmente</a:t>
            </a:r>
            <a:endPar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5CA21284-FF6D-F647-2E68-423387A17E0D}"/>
              </a:ext>
              <a:ext uri="{C183D7F6-B498-43B3-948B-1728B52AA6E4}">
                <adec:decorative xmlns:adec="http://schemas.microsoft.com/office/drawing/2017/decorative" val="0"/>
              </a:ext>
            </a:extLst>
          </p:cNvPr>
          <p:cNvSpPr txBox="1"/>
          <p:nvPr/>
        </p:nvSpPr>
        <p:spPr>
          <a:xfrm>
            <a:off x="6747339" y="4106462"/>
            <a:ext cx="20222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150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milhões</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Devs</a:t>
            </a:r>
            <a:b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ao</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redor</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do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mundo</a:t>
            </a:r>
            <a:endPar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9" name="Picture 2" descr="Visual studio code logo is offensive to me · Issue #87419 · microsoft/vscode · GitHub">
            <a:extLst>
              <a:ext uri="{FF2B5EF4-FFF2-40B4-BE49-F238E27FC236}">
                <a16:creationId xmlns:a16="http://schemas.microsoft.com/office/drawing/2014/main" id="{A5FBDF62-F4DA-FAC0-AE57-9DB848FE5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480" y="2557273"/>
            <a:ext cx="828887" cy="828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urple ribbon in a shape of a infinity symbol&#10;&#10;AI-generated content may be incorrect.">
            <a:extLst>
              <a:ext uri="{FF2B5EF4-FFF2-40B4-BE49-F238E27FC236}">
                <a16:creationId xmlns:a16="http://schemas.microsoft.com/office/drawing/2014/main" id="{CC4DB11B-C974-6586-4DE7-5A7E19C8EC7E}"/>
              </a:ext>
            </a:extLst>
          </p:cNvPr>
          <p:cNvPicPr>
            <a:picLocks noChangeAspect="1"/>
          </p:cNvPicPr>
          <p:nvPr/>
        </p:nvPicPr>
        <p:blipFill>
          <a:blip r:embed="rId6"/>
          <a:stretch>
            <a:fillRect/>
          </a:stretch>
        </p:blipFill>
        <p:spPr>
          <a:xfrm>
            <a:off x="3420092" y="2557272"/>
            <a:ext cx="828887" cy="828887"/>
          </a:xfrm>
          <a:prstGeom prst="rect">
            <a:avLst/>
          </a:prstGeom>
        </p:spPr>
      </p:pic>
    </p:spTree>
    <p:extLst>
      <p:ext uri="{BB962C8B-B14F-4D97-AF65-F5344CB8AC3E}">
        <p14:creationId xmlns:p14="http://schemas.microsoft.com/office/powerpoint/2010/main" val="281421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ro-dark-lg">
            <a:hlinkClick r:id="" action="ppaction://media"/>
            <a:extLst>
              <a:ext uri="{FF2B5EF4-FFF2-40B4-BE49-F238E27FC236}">
                <a16:creationId xmlns:a16="http://schemas.microsoft.com/office/drawing/2014/main" id="{F54A6F54-CB3A-71A0-B54B-D5A6D0145C73}"/>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365250" y="474663"/>
            <a:ext cx="9459913" cy="5908675"/>
          </a:xfrm>
        </p:spPr>
      </p:pic>
    </p:spTree>
    <p:extLst>
      <p:ext uri="{BB962C8B-B14F-4D97-AF65-F5344CB8AC3E}">
        <p14:creationId xmlns:p14="http://schemas.microsoft.com/office/powerpoint/2010/main" val="3024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323320-F087-3ABF-69BE-69526BF95143}"/>
              </a:ext>
            </a:extLst>
          </p:cNvPr>
          <p:cNvSpPr>
            <a:spLocks noGrp="1"/>
          </p:cNvSpPr>
          <p:nvPr>
            <p:ph type="body" sz="quarter" idx="26"/>
          </p:nvPr>
        </p:nvSpPr>
        <p:spPr>
          <a:xfrm>
            <a:off x="738764" y="2646935"/>
            <a:ext cx="4435909" cy="2270298"/>
          </a:xfrm>
        </p:spPr>
        <p:txBody>
          <a:bodyPr/>
          <a:lstStyle/>
          <a:p>
            <a:r>
              <a:rPr lang="pt-BR" dirty="0">
                <a:latin typeface="Segoe UI" panose="020B0502040204020203" pitchFamily="34" charset="0"/>
                <a:cs typeface="Segoe UI" panose="020B0502040204020203" pitchFamily="34" charset="0"/>
              </a:rPr>
              <a:t>Personalize 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com extensões que disponibilizam funcionalidades alimentadas por IA de extensões, além de MCP Servers (integrações baseadas em Model </a:t>
            </a:r>
            <a:r>
              <a:rPr lang="pt-BR" dirty="0" err="1">
                <a:latin typeface="Segoe UI" panose="020B0502040204020203" pitchFamily="34" charset="0"/>
                <a:cs typeface="Segoe UI" panose="020B0502040204020203" pitchFamily="34" charset="0"/>
              </a:rPr>
              <a:t>Context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Protocol</a:t>
            </a:r>
            <a:r>
              <a:rPr lang="pt-BR" dirty="0">
                <a:latin typeface="Segoe UI" panose="020B0502040204020203" pitchFamily="34" charset="0"/>
                <a:cs typeface="Segoe UI" panose="020B0502040204020203" pitchFamily="34" charset="0"/>
              </a:rPr>
              <a:t>) para uso no Chat. </a:t>
            </a:r>
            <a:r>
              <a:rPr lang="en-US" dirty="0">
                <a:latin typeface="Segoe UI" panose="020B0502040204020203" pitchFamily="34" charset="0"/>
                <a:cs typeface="Segoe UI" panose="020B0502040204020203" pitchFamily="34" charset="0"/>
              </a:rPr>
              <a:t>Ou, </a:t>
            </a:r>
            <a:r>
              <a:rPr lang="en-US" u="sng" dirty="0" err="1">
                <a:latin typeface="Segoe UI" panose="020B0502040204020203" pitchFamily="34" charset="0"/>
                <a:cs typeface="Segoe UI" panose="020B0502040204020203" pitchFamily="34" charset="0"/>
              </a:rPr>
              <a:t>construa</a:t>
            </a:r>
            <a:r>
              <a:rPr lang="en-US" u="sng" dirty="0">
                <a:latin typeface="Segoe UI" panose="020B0502040204020203" pitchFamily="34" charset="0"/>
                <a:cs typeface="Segoe UI" panose="020B0502040204020203" pitchFamily="34" charset="0"/>
              </a:rPr>
              <a:t> </a:t>
            </a:r>
            <a:r>
              <a:rPr lang="en-US" u="sng" dirty="0" err="1">
                <a:latin typeface="Segoe UI" panose="020B0502040204020203" pitchFamily="34" charset="0"/>
                <a:cs typeface="Segoe UI" panose="020B0502040204020203" pitchFamily="34" charset="0"/>
              </a:rPr>
              <a:t>sua</a:t>
            </a:r>
            <a:r>
              <a:rPr lang="en-US" u="sng" dirty="0">
                <a:latin typeface="Segoe UI" panose="020B0502040204020203" pitchFamily="34" charset="0"/>
                <a:cs typeface="Segoe UI" panose="020B0502040204020203" pitchFamily="34" charset="0"/>
              </a:rPr>
              <a:t> propria </a:t>
            </a:r>
            <a:r>
              <a:rPr lang="en-US" u="sng" dirty="0" err="1">
                <a:latin typeface="Segoe UI" panose="020B0502040204020203" pitchFamily="34" charset="0"/>
                <a:cs typeface="Segoe UI" panose="020B0502040204020203" pitchFamily="34" charset="0"/>
              </a:rPr>
              <a:t>extensão</a:t>
            </a:r>
            <a:r>
              <a:rPr lang="en-US" dirty="0">
                <a:latin typeface="Segoe UI" panose="020B0502040204020203" pitchFamily="34" charset="0"/>
                <a:cs typeface="Segoe UI" panose="020B0502040204020203" pitchFamily="34" charset="0"/>
              </a:rPr>
              <a:t> para </a:t>
            </a:r>
            <a:r>
              <a:rPr lang="en-US" dirty="0" err="1">
                <a:latin typeface="Segoe UI" panose="020B0502040204020203" pitchFamily="34" charset="0"/>
                <a:cs typeface="Segoe UI" panose="020B0502040204020203" pitchFamily="34" charset="0"/>
              </a:rPr>
              <a:t>empoderar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seu</a:t>
            </a:r>
            <a:r>
              <a:rPr lang="en-US" dirty="0">
                <a:latin typeface="Segoe UI" panose="020B0502040204020203" pitchFamily="34" charset="0"/>
                <a:cs typeface="Segoe UI" panose="020B0502040204020203" pitchFamily="34" charset="0"/>
              </a:rPr>
              <a:t> time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cenários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únicos</a:t>
            </a:r>
            <a:r>
              <a:rPr lang="en-US" dirty="0">
                <a:latin typeface="Segoe UI" panose="020B0502040204020203" pitchFamily="34" charset="0"/>
                <a:cs typeface="Segoe UI" panose="020B0502040204020203" pitchFamily="34" charset="0"/>
              </a:rPr>
              <a:t>.</a:t>
            </a:r>
          </a:p>
        </p:txBody>
      </p:sp>
      <p:sp>
        <p:nvSpPr>
          <p:cNvPr id="5" name="Text Placeholder 4">
            <a:extLst>
              <a:ext uri="{FF2B5EF4-FFF2-40B4-BE49-F238E27FC236}">
                <a16:creationId xmlns:a16="http://schemas.microsoft.com/office/drawing/2014/main" id="{248CD966-9713-81EF-3B9F-29EC31C17543}"/>
              </a:ext>
            </a:extLst>
          </p:cNvPr>
          <p:cNvSpPr>
            <a:spLocks noGrp="1"/>
          </p:cNvSpPr>
          <p:nvPr>
            <p:ph type="body" sz="quarter" idx="30"/>
          </p:nvPr>
        </p:nvSpPr>
        <p:spPr>
          <a:xfrm>
            <a:off x="738767" y="1573761"/>
            <a:ext cx="4435906" cy="538736"/>
          </a:xfrm>
        </p:spPr>
        <p:txBody>
          <a:bodyPr/>
          <a:lstStyle/>
          <a:p>
            <a:r>
              <a:rPr lang="en-US" dirty="0" err="1">
                <a:latin typeface="Segoe UI" panose="020B0502040204020203" pitchFamily="34" charset="0"/>
                <a:cs typeface="Segoe UI" panose="020B0502040204020203" pitchFamily="34" charset="0"/>
              </a:rPr>
              <a:t>Codifique</a:t>
            </a:r>
            <a:r>
              <a:rPr lang="en-US" dirty="0">
                <a:latin typeface="Segoe UI" panose="020B0502040204020203" pitchFamily="34" charset="0"/>
                <a:cs typeface="Segoe UI" panose="020B0502040204020203" pitchFamily="34" charset="0"/>
              </a:rPr>
              <a:t> com </a:t>
            </a:r>
            <a:r>
              <a:rPr lang="en-US" dirty="0" err="1">
                <a:latin typeface="Segoe UI" panose="020B0502040204020203" pitchFamily="34" charset="0"/>
                <a:cs typeface="Segoe UI" panose="020B0502040204020203" pitchFamily="34" charset="0"/>
              </a:rPr>
              <a:t>extensões</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D001D23F-163C-3817-F65B-AABF069352DC}"/>
              </a:ext>
            </a:extLst>
          </p:cNvPr>
          <p:cNvSpPr>
            <a:spLocks noGrp="1"/>
          </p:cNvSpPr>
          <p:nvPr>
            <p:ph type="body" sz="quarter" idx="31"/>
          </p:nvPr>
        </p:nvSpPr>
        <p:spPr/>
        <p:txBody>
          <a:bodyPr/>
          <a:lstStyle/>
          <a:p>
            <a:endParaRPr lang="en-US" dirty="0"/>
          </a:p>
        </p:txBody>
      </p:sp>
      <p:pic>
        <p:nvPicPr>
          <p:cNvPr id="9" name="Picture Placeholder 8" descr="A screenshot of a computer program&#10;&#10;AI-generated content may be incorrect.">
            <a:extLst>
              <a:ext uri="{FF2B5EF4-FFF2-40B4-BE49-F238E27FC236}">
                <a16:creationId xmlns:a16="http://schemas.microsoft.com/office/drawing/2014/main" id="{0AF77074-854E-4678-19AC-3700B98727A0}"/>
              </a:ext>
            </a:extLst>
          </p:cNvPr>
          <p:cNvPicPr>
            <a:picLocks noGrp="1" noChangeAspect="1"/>
          </p:cNvPicPr>
          <p:nvPr>
            <p:ph type="pic" sz="quarter" idx="39"/>
          </p:nvPr>
        </p:nvPicPr>
        <p:blipFill rotWithShape="1">
          <a:blip r:embed="rId3"/>
          <a:srcRect l="-366" r="1417"/>
          <a:stretch>
            <a:fillRect/>
          </a:stretch>
        </p:blipFill>
        <p:spPr>
          <a:xfrm>
            <a:off x="5474348" y="992372"/>
            <a:ext cx="6487252" cy="4873255"/>
          </a:xfrm>
        </p:spPr>
      </p:pic>
    </p:spTree>
    <p:extLst>
      <p:ext uri="{BB962C8B-B14F-4D97-AF65-F5344CB8AC3E}">
        <p14:creationId xmlns:p14="http://schemas.microsoft.com/office/powerpoint/2010/main" val="275248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9BD3-BEAA-E7A7-F067-701B6E9095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CC38D3F-049F-594C-322D-1D713897502E}"/>
              </a:ext>
            </a:extLst>
          </p:cNvPr>
          <p:cNvSpPr>
            <a:spLocks noGrp="1"/>
          </p:cNvSpPr>
          <p:nvPr>
            <p:ph type="body" sz="quarter" idx="26"/>
          </p:nvPr>
        </p:nvSpPr>
        <p:spPr>
          <a:xfrm>
            <a:off x="738765" y="2751391"/>
            <a:ext cx="4435909" cy="1564127"/>
          </a:xfrm>
        </p:spPr>
        <p:txBody>
          <a:bodyPr/>
          <a:lstStyle/>
          <a:p>
            <a:r>
              <a:rPr lang="pt-BR" dirty="0">
                <a:latin typeface="Segoe UI" panose="020B0502040204020203" pitchFamily="34" charset="0"/>
                <a:cs typeface="Segoe UI" panose="020B0502040204020203" pitchFamily="34" charset="0"/>
              </a:rPr>
              <a:t>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suporta a maioria das linguagens de programação. Várias já vêm incluídas, como </a:t>
            </a:r>
            <a:r>
              <a:rPr lang="pt-BR" dirty="0" err="1">
                <a:latin typeface="Segoe UI" panose="020B0502040204020203" pitchFamily="34" charset="0"/>
                <a:cs typeface="Segoe UI" panose="020B0502040204020203" pitchFamily="34" charset="0"/>
              </a:rPr>
              <a:t>JavaScript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TypeScript</a:t>
            </a:r>
            <a:r>
              <a:rPr lang="pt-BR" dirty="0">
                <a:latin typeface="Segoe UI" panose="020B0502040204020203" pitchFamily="34" charset="0"/>
                <a:cs typeface="Segoe UI" panose="020B0502040204020203" pitchFamily="34" charset="0"/>
              </a:rPr>
              <a:t>, CSS e HTML, mas extensões para outras podem ser encontradas no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Marketplace.</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37C9E6C-9FB1-3D54-189F-0CC70B2CB51F}"/>
              </a:ext>
            </a:extLst>
          </p:cNvPr>
          <p:cNvSpPr>
            <a:spLocks noGrp="1"/>
          </p:cNvSpPr>
          <p:nvPr>
            <p:ph type="body" sz="quarter" idx="30"/>
          </p:nvPr>
        </p:nvSpPr>
        <p:spPr>
          <a:xfrm>
            <a:off x="738767" y="1573761"/>
            <a:ext cx="5186172" cy="538736"/>
          </a:xfrm>
        </p:spPr>
        <p:txBody>
          <a:bodyPr/>
          <a:lstStyle/>
          <a:p>
            <a:r>
              <a:rPr lang="en-US" sz="3200" dirty="0" err="1">
                <a:latin typeface="Segoe UI" panose="020B0502040204020203" pitchFamily="34" charset="0"/>
                <a:cs typeface="Segoe UI" panose="020B0502040204020203" pitchFamily="34" charset="0"/>
              </a:rPr>
              <a:t>Codifique</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em</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qualquer</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linguagem</a:t>
            </a:r>
            <a:endParaRPr lang="en-US" sz="3200"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5CCC6A6F-F286-415B-8EB3-266C4088832F}"/>
              </a:ext>
            </a:extLst>
          </p:cNvPr>
          <p:cNvSpPr>
            <a:spLocks noGrp="1"/>
          </p:cNvSpPr>
          <p:nvPr>
            <p:ph type="body" sz="quarter" idx="31"/>
          </p:nvPr>
        </p:nvSpPr>
        <p:spPr/>
        <p:txBody>
          <a:bodyPr/>
          <a:lstStyle/>
          <a:p>
            <a:endParaRPr lang="en-US"/>
          </a:p>
        </p:txBody>
      </p:sp>
      <p:pic>
        <p:nvPicPr>
          <p:cNvPr id="11" name="Picture Placeholder 10" descr="A screenshot of a computer program&#10;&#10;AI-generated content may be incorrect.">
            <a:extLst>
              <a:ext uri="{FF2B5EF4-FFF2-40B4-BE49-F238E27FC236}">
                <a16:creationId xmlns:a16="http://schemas.microsoft.com/office/drawing/2014/main" id="{D2FB2B25-257A-D07A-59B0-287B671471AE}"/>
              </a:ext>
            </a:extLst>
          </p:cNvPr>
          <p:cNvPicPr>
            <a:picLocks noGrp="1" noChangeAspect="1"/>
          </p:cNvPicPr>
          <p:nvPr>
            <p:ph type="pic" sz="quarter" idx="39"/>
          </p:nvPr>
        </p:nvPicPr>
        <p:blipFill>
          <a:blip r:embed="rId3"/>
          <a:srcRect l="1141" t="-583" r="26662" b="583"/>
          <a:stretch>
            <a:fillRect/>
          </a:stretch>
        </p:blipFill>
        <p:spPr>
          <a:xfrm>
            <a:off x="5434409" y="984307"/>
            <a:ext cx="6470457" cy="4889386"/>
          </a:xfrm>
        </p:spPr>
      </p:pic>
    </p:spTree>
    <p:extLst>
      <p:ext uri="{BB962C8B-B14F-4D97-AF65-F5344CB8AC3E}">
        <p14:creationId xmlns:p14="http://schemas.microsoft.com/office/powerpoint/2010/main" val="205164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C083-30BB-6938-0915-3912F51F9B0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B47C62-F1AF-1E0A-1F98-0534E1C2D4DF}"/>
              </a:ext>
            </a:extLst>
          </p:cNvPr>
          <p:cNvSpPr>
            <a:spLocks noGrp="1"/>
          </p:cNvSpPr>
          <p:nvPr>
            <p:ph type="body" sz="quarter" idx="26"/>
          </p:nvPr>
        </p:nvSpPr>
        <p:spPr>
          <a:xfrm>
            <a:off x="738765" y="1771304"/>
            <a:ext cx="4435909" cy="4192768"/>
          </a:xfrm>
        </p:spPr>
        <p:txBody>
          <a:bodyPr/>
          <a:lstStyle/>
          <a:p>
            <a:r>
              <a:rPr lang="pt-BR" dirty="0">
                <a:latin typeface="Segoe UI" panose="020B0502040204020203" pitchFamily="34" charset="0"/>
                <a:cs typeface="Segoe UI" panose="020B0502040204020203" pitchFamily="34" charset="0"/>
              </a:rPr>
              <a:t>Personalize a interface e o layout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para que eles se adaptem ao seu estilo de codificação.</a:t>
            </a:r>
          </a:p>
          <a:p>
            <a:r>
              <a:rPr lang="en-US" dirty="0">
                <a:latin typeface="Segoe UI" panose="020B0502040204020203" pitchFamily="34" charset="0"/>
                <a:cs typeface="Segoe UI" panose="020B0502040204020203" pitchFamily="34" charset="0"/>
                <a:hlinkClick r:id="rId3"/>
              </a:rPr>
              <a:t>Color themes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 permite que você modifique as cores na interface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para atender às suas preferências e ambiente de trabalho</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4"/>
              </a:rPr>
              <a:t>Settings Sync</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permite que você compartilhe suas configurações de usuário em suas instâncias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com um mecanismo de sincronização.</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5"/>
              </a:rPr>
              <a:t>Profiles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permitem que você crie conjuntos de personalizações e alterne rapidamente entre elas ou compartilhe as mesmas com outras pessoas.</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B3CE9C38-77E0-FBF7-BCAD-D5E173F7469A}"/>
              </a:ext>
            </a:extLst>
          </p:cNvPr>
          <p:cNvSpPr>
            <a:spLocks noGrp="1"/>
          </p:cNvSpPr>
          <p:nvPr>
            <p:ph type="body" sz="quarter" idx="30"/>
          </p:nvPr>
        </p:nvSpPr>
        <p:spPr>
          <a:xfrm>
            <a:off x="738767" y="559819"/>
            <a:ext cx="4435906" cy="1075006"/>
          </a:xfrm>
        </p:spPr>
        <p:txBody>
          <a:bodyPr/>
          <a:lstStyle/>
          <a:p>
            <a:r>
              <a:rPr lang="en-US" dirty="0" err="1">
                <a:latin typeface="Segoe UI" panose="020B0502040204020203" pitchFamily="34" charset="0"/>
                <a:cs typeface="Segoe UI" panose="020B0502040204020203" pitchFamily="34" charset="0"/>
              </a:rPr>
              <a:t>Totalmente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personalizável</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EDEA67A3-2DB6-759E-B9C7-6C971E3B59F3}"/>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E53B3CF-57B0-AE78-2532-17C07C6459AC}"/>
              </a:ext>
            </a:extLst>
          </p:cNvPr>
          <p:cNvPicPr>
            <a:picLocks noGrp="1" noChangeAspect="1"/>
          </p:cNvPicPr>
          <p:nvPr>
            <p:ph type="pic" sz="quarter" idx="39"/>
          </p:nvPr>
        </p:nvPicPr>
        <p:blipFill>
          <a:blip r:embed="rId6"/>
          <a:srcRect t="833" b="833"/>
          <a:stretch/>
        </p:blipFill>
        <p:spPr>
          <a:xfrm>
            <a:off x="5311317" y="1037491"/>
            <a:ext cx="6470457" cy="3525717"/>
          </a:xfrm>
        </p:spPr>
      </p:pic>
      <p:pic>
        <p:nvPicPr>
          <p:cNvPr id="2" name="Picture Placeholder 10">
            <a:extLst>
              <a:ext uri="{FF2B5EF4-FFF2-40B4-BE49-F238E27FC236}">
                <a16:creationId xmlns:a16="http://schemas.microsoft.com/office/drawing/2014/main" id="{0C7B173F-6948-B296-18F5-2D1BC3DAD59F}"/>
              </a:ext>
            </a:extLst>
          </p:cNvPr>
          <p:cNvPicPr>
            <a:picLocks noChangeAspect="1"/>
          </p:cNvPicPr>
          <p:nvPr/>
        </p:nvPicPr>
        <p:blipFill rotWithShape="1">
          <a:blip r:embed="rId7"/>
          <a:srcRect t="954" b="710"/>
          <a:stretch>
            <a:fillRect/>
          </a:stretch>
        </p:blipFill>
        <p:spPr>
          <a:xfrm>
            <a:off x="5616036" y="2200581"/>
            <a:ext cx="6470457" cy="3525717"/>
          </a:xfrm>
          <a:prstGeom prst="roundRect">
            <a:avLst>
              <a:gd name="adj" fmla="val 2850"/>
            </a:avLst>
          </a:prstGeom>
          <a:noFill/>
          <a:ln>
            <a:noFill/>
          </a:ln>
          <a:effectLst/>
        </p:spPr>
      </p:pic>
    </p:spTree>
    <p:extLst>
      <p:ext uri="{BB962C8B-B14F-4D97-AF65-F5344CB8AC3E}">
        <p14:creationId xmlns:p14="http://schemas.microsoft.com/office/powerpoint/2010/main" val="32625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1121-A878-B4E4-2E46-D4BFDF3983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2E36900-980A-8A4C-EA3B-964C51337376}"/>
              </a:ext>
            </a:extLst>
          </p:cNvPr>
          <p:cNvSpPr>
            <a:spLocks noGrp="1"/>
          </p:cNvSpPr>
          <p:nvPr>
            <p:ph type="body" sz="quarter" idx="26"/>
          </p:nvPr>
        </p:nvSpPr>
        <p:spPr>
          <a:xfrm>
            <a:off x="738765" y="2074457"/>
            <a:ext cx="4435909" cy="3889612"/>
          </a:xfrm>
        </p:spPr>
        <p:txBody>
          <a:bodyPr/>
          <a:lstStyle/>
          <a:p>
            <a:r>
              <a:rPr lang="pt-BR" dirty="0">
                <a:latin typeface="Segoe UI" panose="020B0502040204020203" pitchFamily="34" charset="0"/>
                <a:cs typeface="Segoe UI" panose="020B0502040204020203" pitchFamily="34" charset="0"/>
              </a:rPr>
              <a:t>Codifique onde você for mais produtivo, esteja você conectado à nuvem, a um repositório remoto ou no navegador com 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for </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 Web (</a:t>
            </a:r>
            <a:r>
              <a:rPr lang="pt-BR" dirty="0" err="1">
                <a:latin typeface="Segoe UI" panose="020B0502040204020203" pitchFamily="34" charset="0"/>
                <a:cs typeface="Segoe UI" panose="020B0502040204020203" pitchFamily="34" charset="0"/>
              </a:rPr>
              <a:t>vscode.dev</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hlinkClick r:id="rId3"/>
              </a:rPr>
              <a:t>Built-in Source Control</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oferece suporte para </a:t>
            </a:r>
            <a:r>
              <a:rPr lang="pt-BR" dirty="0" err="1">
                <a:latin typeface="Segoe UI" panose="020B0502040204020203" pitchFamily="34" charset="0"/>
                <a:cs typeface="Segoe UI" panose="020B0502040204020203" pitchFamily="34" charset="0"/>
              </a:rPr>
              <a:t>Git</a:t>
            </a:r>
            <a:r>
              <a:rPr lang="pt-BR" dirty="0">
                <a:latin typeface="Segoe UI" panose="020B0502040204020203" pitchFamily="34" charset="0"/>
                <a:cs typeface="Segoe UI" panose="020B0502040204020203" pitchFamily="34" charset="0"/>
              </a:rPr>
              <a:t> out-</a:t>
            </a:r>
            <a:r>
              <a:rPr lang="pt-BR" dirty="0" err="1">
                <a:latin typeface="Segoe UI" panose="020B0502040204020203" pitchFamily="34" charset="0"/>
                <a:cs typeface="Segoe UI" panose="020B0502040204020203" pitchFamily="34" charset="0"/>
              </a:rPr>
              <a:t>of</a:t>
            </a:r>
            <a:r>
              <a:rPr lang="pt-BR" dirty="0">
                <a:latin typeface="Segoe UI" panose="020B0502040204020203" pitchFamily="34" charset="0"/>
                <a:cs typeface="Segoe UI" panose="020B0502040204020203" pitchFamily="34" charset="0"/>
              </a:rPr>
              <a:t>-</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-box (já pronto para uso). As integrações com outras ferramentas de gerenciamento de código estão disponíveis por meio de extensões.</a:t>
            </a:r>
          </a:p>
          <a:p>
            <a:r>
              <a:rPr lang="en-US" dirty="0">
                <a:latin typeface="Segoe UI" panose="020B0502040204020203" pitchFamily="34" charset="0"/>
                <a:cs typeface="Segoe UI" panose="020B0502040204020203" pitchFamily="34" charset="0"/>
                <a:hlinkClick r:id="rId4"/>
              </a:rPr>
              <a:t>GitHub </a:t>
            </a:r>
            <a:r>
              <a:rPr lang="en-US" dirty="0" err="1">
                <a:latin typeface="Segoe UI" panose="020B0502040204020203" pitchFamily="34" charset="0"/>
                <a:cs typeface="Segoe UI" panose="020B0502040204020203" pitchFamily="34" charset="0"/>
                <a:hlinkClick r:id="rId4"/>
              </a:rPr>
              <a:t>Codespaces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 fornece ambientes de desenvolvimento baseados em nuvem para qualquer atividade, seja um projeto de longo prazo ou uma tarefa de curto prazo - como revisar um </a:t>
            </a:r>
            <a:r>
              <a:rPr lang="pt-BR" dirty="0" err="1">
                <a:latin typeface="Segoe UI" panose="020B0502040204020203" pitchFamily="34" charset="0"/>
                <a:cs typeface="Segoe UI" panose="020B0502040204020203" pitchFamily="34" charset="0"/>
              </a:rPr>
              <a:t>pull</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request</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648E93E6-E638-C75C-A354-8EC7F120C397}"/>
              </a:ext>
            </a:extLst>
          </p:cNvPr>
          <p:cNvSpPr>
            <a:spLocks noGrp="1"/>
          </p:cNvSpPr>
          <p:nvPr>
            <p:ph type="body" sz="quarter" idx="30"/>
          </p:nvPr>
        </p:nvSpPr>
        <p:spPr>
          <a:xfrm>
            <a:off x="738768" y="818866"/>
            <a:ext cx="4435906" cy="1050303"/>
          </a:xfrm>
        </p:spPr>
        <p:txBody>
          <a:bodyPr/>
          <a:lstStyle/>
          <a:p>
            <a:r>
              <a:rPr lang="en-US" dirty="0" err="1">
                <a:latin typeface="Segoe UI" panose="020B0502040204020203" pitchFamily="34" charset="0"/>
                <a:cs typeface="Segoe UI" panose="020B0502040204020203" pitchFamily="34" charset="0"/>
              </a:rPr>
              <a:t>Codifique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qualquer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lugar</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B0B93FC6-6729-BBBF-07CA-78F8C5F7779B}"/>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90FCF27-2936-679F-002A-7C75EC9F20C0}"/>
              </a:ext>
            </a:extLst>
          </p:cNvPr>
          <p:cNvPicPr>
            <a:picLocks noGrp="1" noChangeAspect="1"/>
          </p:cNvPicPr>
          <p:nvPr>
            <p:ph type="pic" sz="quarter" idx="39"/>
          </p:nvPr>
        </p:nvPicPr>
        <p:blipFill>
          <a:blip r:embed="rId5"/>
          <a:srcRect t="1975" b="1018"/>
          <a:stretch>
            <a:fillRect/>
          </a:stretch>
        </p:blipFill>
        <p:spPr>
          <a:xfrm>
            <a:off x="5408032" y="1425893"/>
            <a:ext cx="6470457" cy="3717607"/>
          </a:xfrm>
        </p:spPr>
      </p:pic>
    </p:spTree>
    <p:extLst>
      <p:ext uri="{BB962C8B-B14F-4D97-AF65-F5344CB8AC3E}">
        <p14:creationId xmlns:p14="http://schemas.microsoft.com/office/powerpoint/2010/main" val="2292291732"/>
      </p:ext>
    </p:extLst>
  </p:cSld>
  <p:clrMapOvr>
    <a:masterClrMapping/>
  </p:clrMapOvr>
</p:sld>
</file>

<file path=ppt/theme/theme1.xml><?xml version="1.0" encoding="utf-8"?>
<a:theme xmlns:a="http://schemas.openxmlformats.org/drawingml/2006/main" name="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2.xml><?xml version="1.0" encoding="utf-8"?>
<a:theme xmlns:a="http://schemas.openxmlformats.org/drawingml/2006/main" name="1_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DevEx</Template>
  <TotalTime>481</TotalTime>
  <Words>2986</Words>
  <Application>Microsoft Office PowerPoint</Application>
  <PresentationFormat>Widescreen</PresentationFormat>
  <Paragraphs>230</Paragraphs>
  <Slides>32</Slides>
  <Notes>31</Notes>
  <HiddenSlides>0</HiddenSlides>
  <MMClips>4</MMClips>
  <ScaleCrop>false</ScaleCrop>
  <HeadingPairs>
    <vt:vector size="6" baseType="variant">
      <vt:variant>
        <vt:lpstr>Fontes usadas</vt:lpstr>
      </vt:variant>
      <vt:variant>
        <vt:i4>15</vt:i4>
      </vt:variant>
      <vt:variant>
        <vt:lpstr>Tema</vt:lpstr>
      </vt:variant>
      <vt:variant>
        <vt:i4>2</vt:i4>
      </vt:variant>
      <vt:variant>
        <vt:lpstr>Títulos de slides</vt:lpstr>
      </vt:variant>
      <vt:variant>
        <vt:i4>32</vt:i4>
      </vt:variant>
    </vt:vector>
  </HeadingPairs>
  <TitlesOfParts>
    <vt:vector size="49" baseType="lpstr">
      <vt:lpstr>Aptos</vt:lpstr>
      <vt:lpstr>Arial</vt:lpstr>
      <vt:lpstr>Calibri</vt:lpstr>
      <vt:lpstr>Consolas</vt:lpstr>
      <vt:lpstr>Mona Sans</vt:lpstr>
      <vt:lpstr>Mona-Sans</vt:lpstr>
      <vt:lpstr>Mona-Sans Regular</vt:lpstr>
      <vt:lpstr>Segoe UI</vt:lpstr>
      <vt:lpstr>Segoe UI Semibold</vt:lpstr>
      <vt:lpstr>Segoe UI Variable Display</vt:lpstr>
      <vt:lpstr>Segoe UI Variable Display Regular</vt:lpstr>
      <vt:lpstr>Segoe UI Variable Display Semibold</vt:lpstr>
      <vt:lpstr>Segoe UI Variable Text Semibold</vt:lpstr>
      <vt:lpstr>SF Mono</vt:lpstr>
      <vt:lpstr>Symbol</vt:lpstr>
      <vt:lpstr>AI</vt:lpstr>
      <vt:lpstr>1_AI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Exemplo prático (Demo)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Próximos passos</vt:lpstr>
      <vt:lpstr>Por favor deixe seu feedback para a Microsoft.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Aaron Powell</dc:creator>
  <cp:keywords/>
  <dc:description/>
  <cp:lastModifiedBy>107</cp:lastModifiedBy>
  <cp:revision>38</cp:revision>
  <dcterms:created xsi:type="dcterms:W3CDTF">2025-08-14T19:54:55Z</dcterms:created>
  <dcterms:modified xsi:type="dcterms:W3CDTF">2025-09-06T02:16:18Z</dcterms:modified>
  <cp:category/>
</cp:coreProperties>
</file>